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8" r:id="rId4"/>
    <p:sldId id="259" r:id="rId5"/>
    <p:sldId id="299" r:id="rId6"/>
    <p:sldId id="300" r:id="rId7"/>
    <p:sldId id="344" r:id="rId8"/>
    <p:sldId id="345" r:id="rId9"/>
    <p:sldId id="342" r:id="rId10"/>
    <p:sldId id="346" r:id="rId11"/>
    <p:sldId id="347" r:id="rId12"/>
    <p:sldId id="276" r:id="rId13"/>
    <p:sldId id="275" r:id="rId14"/>
  </p:sldIdLst>
  <p:sldSz cx="6858000" cy="9906000" type="A4"/>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9900"/>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21" autoAdjust="0"/>
    <p:restoredTop sz="95865" autoAdjust="0"/>
  </p:normalViewPr>
  <p:slideViewPr>
    <p:cSldViewPr snapToGrid="0" showGuides="1">
      <p:cViewPr varScale="1">
        <p:scale>
          <a:sx n="74" d="100"/>
          <a:sy n="74" d="100"/>
        </p:scale>
        <p:origin x="3600" y="72"/>
      </p:cViewPr>
      <p:guideLst>
        <p:guide orient="horz" pos="3120"/>
        <p:guide pos="211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950D9ED6-7A08-499A-95EC-E1D92DDF1BFF}"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2274888" y="1252538"/>
            <a:ext cx="2338387" cy="3381375"/>
          </a:xfrm>
          <a:prstGeom prst="rect">
            <a:avLst/>
          </a:prstGeom>
          <a:noFill/>
          <a:ln w="12700">
            <a:solidFill>
              <a:prstClr val="black"/>
            </a:solidFill>
          </a:ln>
        </p:spPr>
        <p:txBody>
          <a:bodyPr vert="horz" lIns="96606" tIns="48303" rIns="96606" bIns="48303" rtlCol="0" anchor="ctr"/>
          <a:lstStyle/>
          <a:p>
            <a:endParaRPr lang="ja-JP" altLang="en-US"/>
          </a:p>
        </p:txBody>
      </p:sp>
      <p:sp>
        <p:nvSpPr>
          <p:cNvPr id="5" name="ノート プレースホルダー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EC5CBA6C-5079-4F7D-9C03-A85FF6B43F3D}" type="slidenum">
              <a:rPr kumimoji="1" lang="ja-JP" altLang="en-US" smtClean="0"/>
              <a:t>‹#›</a:t>
            </a:fld>
            <a:endParaRPr kumimoji="1" lang="ja-JP" altLang="en-US"/>
          </a:p>
        </p:txBody>
      </p:sp>
    </p:spTree>
    <p:extLst>
      <p:ext uri="{BB962C8B-B14F-4D97-AF65-F5344CB8AC3E}">
        <p14:creationId xmlns:p14="http://schemas.microsoft.com/office/powerpoint/2010/main" val="9007312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6481420-B83C-4C58-A0EC-1A3071E587E2}" type="datetime1">
              <a:rPr kumimoji="1" lang="ja-JP" altLang="en-US" smtClean="0"/>
              <a:t>2025/1/9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4100770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C7F539F-5526-4D04-8FD6-260459D8BC5F}" type="datetime1">
              <a:rPr kumimoji="1" lang="ja-JP" altLang="en-US" smtClean="0"/>
              <a:t>2025/1/9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1588548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D3D3D84-5621-4CC5-8FC4-57C7F07D8C49}" type="datetime1">
              <a:rPr kumimoji="1" lang="ja-JP" altLang="en-US" smtClean="0"/>
              <a:t>2025/1/9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3008258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78FA845-20CD-48D2-A2D5-B5407AFF0FCB}" type="datetime1">
              <a:rPr kumimoji="1" lang="ja-JP" altLang="en-US" smtClean="0"/>
              <a:t>2025/1/9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2805075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8A7A997-C117-4E07-8358-707BEF18102A}" type="datetime1">
              <a:rPr kumimoji="1" lang="ja-JP" altLang="en-US" smtClean="0"/>
              <a:t>2025/1/9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818999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AA06C61-18D9-4AC9-AA51-71DA4C67CC89}" type="datetime1">
              <a:rPr kumimoji="1" lang="ja-JP" altLang="en-US" smtClean="0"/>
              <a:t>2025/1/9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793683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56B93E7-F14A-4576-8224-71FB96D1D432}" type="datetime1">
              <a:rPr kumimoji="1" lang="ja-JP" altLang="en-US" smtClean="0"/>
              <a:t>2025/1/9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2855633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F4C12DF-9BCA-4E06-AD49-34DFDD5BC2B2}" type="datetime1">
              <a:rPr kumimoji="1" lang="ja-JP" altLang="en-US" smtClean="0"/>
              <a:t>2025/1/9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1210194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8E020-7334-4238-9110-095FAD913287}" type="datetime1">
              <a:rPr kumimoji="1" lang="ja-JP" altLang="en-US" smtClean="0"/>
              <a:t>2025/1/9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2173932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605DA89-3C9A-4A3F-BA1A-AD4015311DE3}" type="datetime1">
              <a:rPr kumimoji="1" lang="ja-JP" altLang="en-US" smtClean="0"/>
              <a:t>2025/1/9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1245858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07BB7A1-BAA2-4685-9A13-423FC750900D}" type="datetime1">
              <a:rPr kumimoji="1" lang="ja-JP" altLang="en-US" smtClean="0"/>
              <a:t>2025/1/9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2432064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DDF4AF4-3935-4223-9569-5734B3B1160A}" type="datetime1">
              <a:rPr kumimoji="1" lang="ja-JP" altLang="en-US" smtClean="0"/>
              <a:t>2025/1/9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ABEA90D-F275-432F-8053-456A4E092F4A}" type="slidenum">
              <a:rPr kumimoji="1" lang="ja-JP" altLang="en-US" smtClean="0"/>
              <a:t>‹#›</a:t>
            </a:fld>
            <a:endParaRPr kumimoji="1" lang="ja-JP" altLang="en-US"/>
          </a:p>
        </p:txBody>
      </p:sp>
    </p:spTree>
    <p:extLst>
      <p:ext uri="{BB962C8B-B14F-4D97-AF65-F5344CB8AC3E}">
        <p14:creationId xmlns:p14="http://schemas.microsoft.com/office/powerpoint/2010/main" val="9930758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package" Target="../embeddings/Microsoft_Excel_Worksheet.xlsx"/><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3" Type="http://schemas.openxmlformats.org/officeDocument/2006/relationships/image" Target="../media/image3.svg"/><Relationship Id="rId7" Type="http://schemas.openxmlformats.org/officeDocument/2006/relationships/image" Target="../media/image7.png"/><Relationship Id="rId12" Type="http://schemas.openxmlformats.org/officeDocument/2006/relationships/image" Target="../media/image12.jp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svg"/><Relationship Id="rId11" Type="http://schemas.openxmlformats.org/officeDocument/2006/relationships/image" Target="../media/image11.jp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drawingObject2">
            <a:extLst>
              <a:ext uri="{FF2B5EF4-FFF2-40B4-BE49-F238E27FC236}">
                <a16:creationId xmlns:a16="http://schemas.microsoft.com/office/drawing/2014/main" id="{E8D9608A-6B4B-4561-B61C-C74C30FB5185}"/>
              </a:ext>
            </a:extLst>
          </p:cNvPr>
          <p:cNvGrpSpPr>
            <a:grpSpLocks/>
          </p:cNvGrpSpPr>
          <p:nvPr/>
        </p:nvGrpSpPr>
        <p:grpSpPr bwMode="auto">
          <a:xfrm>
            <a:off x="406400" y="3687445"/>
            <a:ext cx="6045200" cy="2531668"/>
            <a:chOff x="0" y="0"/>
            <a:chExt cx="60452" cy="14719"/>
          </a:xfrm>
        </p:grpSpPr>
        <p:sp>
          <p:nvSpPr>
            <p:cNvPr id="5" name="Shape 3">
              <a:extLst>
                <a:ext uri="{FF2B5EF4-FFF2-40B4-BE49-F238E27FC236}">
                  <a16:creationId xmlns:a16="http://schemas.microsoft.com/office/drawing/2014/main" id="{2A6BEF9C-6AE2-4714-89C9-41C77A60F94A}"/>
                </a:ext>
              </a:extLst>
            </p:cNvPr>
            <p:cNvSpPr>
              <a:spLocks/>
            </p:cNvSpPr>
            <p:nvPr/>
          </p:nvSpPr>
          <p:spPr bwMode="auto">
            <a:xfrm>
              <a:off x="0" y="12395"/>
              <a:ext cx="57092" cy="6"/>
            </a:xfrm>
            <a:custGeom>
              <a:avLst/>
              <a:gdLst>
                <a:gd name="T0" fmla="*/ 0 w 5709284"/>
                <a:gd name="T1" fmla="*/ 0 h 635"/>
                <a:gd name="T2" fmla="*/ 5709284 w 5709284"/>
                <a:gd name="T3" fmla="*/ 635 h 635"/>
                <a:gd name="T4" fmla="*/ 0 w 5709284"/>
                <a:gd name="T5" fmla="*/ 0 h 635"/>
                <a:gd name="T6" fmla="*/ 5709284 w 5709284"/>
                <a:gd name="T7" fmla="*/ 635 h 635"/>
              </a:gdLst>
              <a:ahLst/>
              <a:cxnLst>
                <a:cxn ang="0">
                  <a:pos x="T0" y="T1"/>
                </a:cxn>
                <a:cxn ang="0">
                  <a:pos x="T2" y="T3"/>
                </a:cxn>
              </a:cxnLst>
              <a:rect l="T4" t="T5" r="T6" b="T7"/>
              <a:pathLst>
                <a:path w="5709284" h="635">
                  <a:moveTo>
                    <a:pt x="0" y="0"/>
                  </a:moveTo>
                  <a:lnTo>
                    <a:pt x="5709284" y="635"/>
                  </a:lnTo>
                </a:path>
              </a:pathLst>
            </a:cu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p>
          </p:txBody>
        </p:sp>
        <p:sp>
          <p:nvSpPr>
            <p:cNvPr id="6" name="Shape 4">
              <a:extLst>
                <a:ext uri="{FF2B5EF4-FFF2-40B4-BE49-F238E27FC236}">
                  <a16:creationId xmlns:a16="http://schemas.microsoft.com/office/drawing/2014/main" id="{2CDC2C1D-88BF-4C3A-95C8-8992DD55D8EA}"/>
                </a:ext>
              </a:extLst>
            </p:cNvPr>
            <p:cNvSpPr>
              <a:spLocks/>
            </p:cNvSpPr>
            <p:nvPr/>
          </p:nvSpPr>
          <p:spPr bwMode="auto">
            <a:xfrm>
              <a:off x="56197" y="0"/>
              <a:ext cx="4255" cy="14719"/>
            </a:xfrm>
            <a:custGeom>
              <a:avLst/>
              <a:gdLst>
                <a:gd name="T0" fmla="*/ 0 w 425451"/>
                <a:gd name="T1" fmla="*/ 0 h 1471930"/>
                <a:gd name="T2" fmla="*/ 0 w 425451"/>
                <a:gd name="T3" fmla="*/ 1471930 h 1471930"/>
                <a:gd name="T4" fmla="*/ 425451 w 425451"/>
                <a:gd name="T5" fmla="*/ 1471930 h 1471930"/>
                <a:gd name="T6" fmla="*/ 425451 w 425451"/>
                <a:gd name="T7" fmla="*/ 0 h 1471930"/>
                <a:gd name="T8" fmla="*/ 0 w 425451"/>
                <a:gd name="T9" fmla="*/ 0 h 1471930"/>
                <a:gd name="T10" fmla="*/ 0 w 425451"/>
                <a:gd name="T11" fmla="*/ 0 h 1471930"/>
                <a:gd name="T12" fmla="*/ 425451 w 425451"/>
                <a:gd name="T13" fmla="*/ 1471930 h 1471930"/>
              </a:gdLst>
              <a:ahLst/>
              <a:cxnLst>
                <a:cxn ang="0">
                  <a:pos x="T0" y="T1"/>
                </a:cxn>
                <a:cxn ang="0">
                  <a:pos x="T2" y="T3"/>
                </a:cxn>
                <a:cxn ang="0">
                  <a:pos x="T4" y="T5"/>
                </a:cxn>
                <a:cxn ang="0">
                  <a:pos x="T6" y="T7"/>
                </a:cxn>
                <a:cxn ang="0">
                  <a:pos x="T8" y="T9"/>
                </a:cxn>
              </a:cxnLst>
              <a:rect l="T10" t="T11" r="T12" b="T13"/>
              <a:pathLst>
                <a:path w="425451" h="1471930">
                  <a:moveTo>
                    <a:pt x="0" y="0"/>
                  </a:moveTo>
                  <a:lnTo>
                    <a:pt x="0" y="1471930"/>
                  </a:lnTo>
                  <a:lnTo>
                    <a:pt x="425451" y="1471930"/>
                  </a:lnTo>
                  <a:lnTo>
                    <a:pt x="425451" y="0"/>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grpSp>
      <p:sp>
        <p:nvSpPr>
          <p:cNvPr id="7" name="テキスト ボックス 6">
            <a:extLst>
              <a:ext uri="{FF2B5EF4-FFF2-40B4-BE49-F238E27FC236}">
                <a16:creationId xmlns:a16="http://schemas.microsoft.com/office/drawing/2014/main" id="{33ECEFA4-271F-4CD8-A6FE-097AC17AA450}"/>
              </a:ext>
            </a:extLst>
          </p:cNvPr>
          <p:cNvSpPr txBox="1"/>
          <p:nvPr/>
        </p:nvSpPr>
        <p:spPr>
          <a:xfrm>
            <a:off x="194567" y="4086615"/>
            <a:ext cx="5831533" cy="1908215"/>
          </a:xfrm>
          <a:prstGeom prst="rect">
            <a:avLst/>
          </a:prstGeom>
          <a:noFill/>
        </p:spPr>
        <p:txBody>
          <a:bodyPr wrap="none" rtlCol="0">
            <a:spAutoFit/>
          </a:bodyPr>
          <a:lstStyle/>
          <a:p>
            <a:pPr algn="r"/>
            <a:r>
              <a:rPr kumimoji="1" lang="en-US" altLang="ja-JP" b="1" dirty="0"/>
              <a:t>Label printing system phase2</a:t>
            </a:r>
            <a:endParaRPr kumimoji="1" lang="th-TH" altLang="ja-JP" b="1" dirty="0"/>
          </a:p>
          <a:p>
            <a:pPr algn="r"/>
            <a:r>
              <a:rPr kumimoji="1" lang="en-US" altLang="ja-JP" b="1" dirty="0"/>
              <a:t>Specifications Documentation EN</a:t>
            </a:r>
            <a:r>
              <a:rPr kumimoji="1" lang="th-TH" altLang="ja-JP" b="1" dirty="0"/>
              <a:t> </a:t>
            </a:r>
            <a:r>
              <a:rPr kumimoji="1" lang="en-US" altLang="ja-JP" b="1" dirty="0"/>
              <a:t> Blueprint for ASI</a:t>
            </a:r>
          </a:p>
          <a:p>
            <a:pPr algn="r"/>
            <a:r>
              <a:rPr kumimoji="1" lang="en-US" altLang="ja-JP" sz="1400" b="1" dirty="0"/>
              <a:t>Blueprint</a:t>
            </a:r>
          </a:p>
          <a:p>
            <a:pPr algn="r"/>
            <a:endParaRPr kumimoji="1" lang="en-US" altLang="ja-JP" sz="1400" dirty="0"/>
          </a:p>
          <a:p>
            <a:pPr algn="r"/>
            <a:r>
              <a:rPr kumimoji="1" lang="en-US" altLang="ja-JP" sz="1200" dirty="0"/>
              <a:t>R1</a:t>
            </a:r>
          </a:p>
          <a:p>
            <a:pPr algn="r"/>
            <a:r>
              <a:rPr kumimoji="1" lang="en-US" altLang="ja-JP" sz="1200" dirty="0"/>
              <a:t>Made for : Asian Stanley International Co., Ltd.</a:t>
            </a:r>
          </a:p>
          <a:p>
            <a:pPr algn="r"/>
            <a:r>
              <a:rPr kumimoji="1" lang="en-US" altLang="ja-JP" sz="1200" dirty="0"/>
              <a:t>By : TOMAS TECH CO.,LTD.</a:t>
            </a:r>
          </a:p>
          <a:p>
            <a:pPr algn="r"/>
            <a:endParaRPr kumimoji="1" lang="ja-JP" altLang="en-US" dirty="0"/>
          </a:p>
        </p:txBody>
      </p:sp>
      <p:sp>
        <p:nvSpPr>
          <p:cNvPr id="15" name="正方形/長方形 14">
            <a:extLst>
              <a:ext uri="{FF2B5EF4-FFF2-40B4-BE49-F238E27FC236}">
                <a16:creationId xmlns:a16="http://schemas.microsoft.com/office/drawing/2014/main" id="{1600D60E-DEF8-4FC2-9AF6-F632CD65EC1B}"/>
              </a:ext>
            </a:extLst>
          </p:cNvPr>
          <p:cNvSpPr/>
          <p:nvPr/>
        </p:nvSpPr>
        <p:spPr>
          <a:xfrm>
            <a:off x="406401" y="479503"/>
            <a:ext cx="1544320" cy="489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rgbClr val="FF0000"/>
                </a:solidFill>
              </a:rPr>
              <a:t>Version 26/Dec/2024</a:t>
            </a:r>
          </a:p>
        </p:txBody>
      </p:sp>
      <p:sp>
        <p:nvSpPr>
          <p:cNvPr id="17" name="スライド番号プレースホルダー 16">
            <a:extLst>
              <a:ext uri="{FF2B5EF4-FFF2-40B4-BE49-F238E27FC236}">
                <a16:creationId xmlns:a16="http://schemas.microsoft.com/office/drawing/2014/main" id="{5B4DA840-04A4-4B68-85C0-2E5D055FF8E8}"/>
              </a:ext>
            </a:extLst>
          </p:cNvPr>
          <p:cNvSpPr>
            <a:spLocks noGrp="1"/>
          </p:cNvSpPr>
          <p:nvPr>
            <p:ph type="sldNum" sz="quarter" idx="12"/>
          </p:nvPr>
        </p:nvSpPr>
        <p:spPr/>
        <p:txBody>
          <a:bodyPr/>
          <a:lstStyle/>
          <a:p>
            <a:fld id="{FABEA90D-F275-432F-8053-456A4E092F4A}" type="slidenum">
              <a:rPr kumimoji="1" lang="ja-JP" altLang="en-US" smtClean="0"/>
              <a:t>1</a:t>
            </a:fld>
            <a:endParaRPr kumimoji="1" lang="ja-JP" altLang="en-US"/>
          </a:p>
        </p:txBody>
      </p:sp>
      <p:sp>
        <p:nvSpPr>
          <p:cNvPr id="19" name="正方形/長方形 18">
            <a:extLst>
              <a:ext uri="{FF2B5EF4-FFF2-40B4-BE49-F238E27FC236}">
                <a16:creationId xmlns:a16="http://schemas.microsoft.com/office/drawing/2014/main" id="{4010B2CE-2E6A-4AD5-BE49-4FB62FDB8834}"/>
              </a:ext>
            </a:extLst>
          </p:cNvPr>
          <p:cNvSpPr/>
          <p:nvPr/>
        </p:nvSpPr>
        <p:spPr>
          <a:xfrm>
            <a:off x="4907281" y="479503"/>
            <a:ext cx="1544320" cy="489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rgbClr val="FF0000"/>
                </a:solidFill>
              </a:rPr>
              <a:t>Confidential</a:t>
            </a:r>
          </a:p>
        </p:txBody>
      </p:sp>
      <p:pic>
        <p:nvPicPr>
          <p:cNvPr id="3" name="図 2">
            <a:extLst>
              <a:ext uri="{FF2B5EF4-FFF2-40B4-BE49-F238E27FC236}">
                <a16:creationId xmlns:a16="http://schemas.microsoft.com/office/drawing/2014/main" id="{FFED6ECB-06CB-1E6D-7E6F-1852B819AE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412" y="7984122"/>
            <a:ext cx="5955176" cy="1421558"/>
          </a:xfrm>
          <a:prstGeom prst="rect">
            <a:avLst/>
          </a:prstGeom>
        </p:spPr>
      </p:pic>
    </p:spTree>
    <p:extLst>
      <p:ext uri="{BB962C8B-B14F-4D97-AF65-F5344CB8AC3E}">
        <p14:creationId xmlns:p14="http://schemas.microsoft.com/office/powerpoint/2010/main" val="1279534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628FB-9374-A70E-76A8-4BCE81BEDCDA}"/>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97BE59E-DCFB-F025-9412-9CF5E935B671}"/>
              </a:ext>
            </a:extLst>
          </p:cNvPr>
          <p:cNvSpPr>
            <a:spLocks noGrp="1"/>
          </p:cNvSpPr>
          <p:nvPr>
            <p:ph type="sldNum" sz="quarter" idx="12"/>
          </p:nvPr>
        </p:nvSpPr>
        <p:spPr/>
        <p:txBody>
          <a:bodyPr/>
          <a:lstStyle/>
          <a:p>
            <a:fld id="{FABEA90D-F275-432F-8053-456A4E092F4A}" type="slidenum">
              <a:rPr kumimoji="1" lang="ja-JP" altLang="en-US" smtClean="0"/>
              <a:t>10</a:t>
            </a:fld>
            <a:endParaRPr kumimoji="1" lang="ja-JP" altLang="en-US"/>
          </a:p>
        </p:txBody>
      </p:sp>
      <p:sp>
        <p:nvSpPr>
          <p:cNvPr id="17" name="正方形/長方形 16">
            <a:extLst>
              <a:ext uri="{FF2B5EF4-FFF2-40B4-BE49-F238E27FC236}">
                <a16:creationId xmlns:a16="http://schemas.microsoft.com/office/drawing/2014/main" id="{278F8052-F417-8BA3-C460-71DC5F1AEF15}"/>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4. System functional specifications</a:t>
            </a:r>
          </a:p>
        </p:txBody>
      </p:sp>
      <p:sp>
        <p:nvSpPr>
          <p:cNvPr id="18" name="テキスト ボックス 17">
            <a:extLst>
              <a:ext uri="{FF2B5EF4-FFF2-40B4-BE49-F238E27FC236}">
                <a16:creationId xmlns:a16="http://schemas.microsoft.com/office/drawing/2014/main" id="{9AFC64DE-F9CB-3547-A88F-0CE61467E863}"/>
              </a:ext>
            </a:extLst>
          </p:cNvPr>
          <p:cNvSpPr txBox="1"/>
          <p:nvPr/>
        </p:nvSpPr>
        <p:spPr>
          <a:xfrm>
            <a:off x="406400" y="1025912"/>
            <a:ext cx="6117062" cy="261610"/>
          </a:xfrm>
          <a:prstGeom prst="rect">
            <a:avLst/>
          </a:prstGeom>
          <a:noFill/>
        </p:spPr>
        <p:txBody>
          <a:bodyPr wrap="square" rtlCol="0">
            <a:spAutoFit/>
          </a:bodyPr>
          <a:lstStyle/>
          <a:p>
            <a:r>
              <a:rPr kumimoji="1" lang="en-US" altLang="ja-JP" sz="1100" b="1" dirty="0"/>
              <a:t>4-1. Handy terminal screen image</a:t>
            </a:r>
          </a:p>
        </p:txBody>
      </p:sp>
      <p:sp>
        <p:nvSpPr>
          <p:cNvPr id="38" name="テキスト ボックス 37">
            <a:extLst>
              <a:ext uri="{FF2B5EF4-FFF2-40B4-BE49-F238E27FC236}">
                <a16:creationId xmlns:a16="http://schemas.microsoft.com/office/drawing/2014/main" id="{7F1936FE-2792-7E21-2F2F-51918B74B592}"/>
              </a:ext>
            </a:extLst>
          </p:cNvPr>
          <p:cNvSpPr txBox="1"/>
          <p:nvPr/>
        </p:nvSpPr>
        <p:spPr>
          <a:xfrm>
            <a:off x="334539" y="1266748"/>
            <a:ext cx="6117061" cy="261610"/>
          </a:xfrm>
          <a:prstGeom prst="rect">
            <a:avLst/>
          </a:prstGeom>
          <a:noFill/>
        </p:spPr>
        <p:txBody>
          <a:bodyPr wrap="square" rtlCol="0">
            <a:spAutoFit/>
          </a:bodyPr>
          <a:lstStyle/>
          <a:p>
            <a:pPr algn="ctr"/>
            <a:r>
              <a:rPr kumimoji="1" lang="en-US" altLang="ja-JP" sz="1100" dirty="0"/>
              <a:t>Handy terminal function / screen image</a:t>
            </a:r>
            <a:endParaRPr kumimoji="1" lang="ja-JP" altLang="en-US" sz="1100" dirty="0">
              <a:solidFill>
                <a:srgbClr val="FF0000"/>
              </a:solidFill>
            </a:endParaRPr>
          </a:p>
        </p:txBody>
      </p:sp>
      <p:sp>
        <p:nvSpPr>
          <p:cNvPr id="40" name="正方形/長方形 39">
            <a:extLst>
              <a:ext uri="{FF2B5EF4-FFF2-40B4-BE49-F238E27FC236}">
                <a16:creationId xmlns:a16="http://schemas.microsoft.com/office/drawing/2014/main" id="{C71F3ED2-C391-02A9-78E1-05606E35E717}"/>
              </a:ext>
            </a:extLst>
          </p:cNvPr>
          <p:cNvSpPr/>
          <p:nvPr/>
        </p:nvSpPr>
        <p:spPr>
          <a:xfrm>
            <a:off x="406400" y="1528358"/>
            <a:ext cx="6117062" cy="765303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b="1" dirty="0">
              <a:solidFill>
                <a:schemeClr val="tx1"/>
              </a:solidFill>
            </a:endParaRPr>
          </a:p>
        </p:txBody>
      </p:sp>
      <p:sp>
        <p:nvSpPr>
          <p:cNvPr id="43" name="テキスト ボックス 17">
            <a:extLst>
              <a:ext uri="{FF2B5EF4-FFF2-40B4-BE49-F238E27FC236}">
                <a16:creationId xmlns:a16="http://schemas.microsoft.com/office/drawing/2014/main" id="{5256AE66-F53C-FEF6-1CB8-0F83AD19FB58}"/>
              </a:ext>
            </a:extLst>
          </p:cNvPr>
          <p:cNvSpPr txBox="1"/>
          <p:nvPr/>
        </p:nvSpPr>
        <p:spPr>
          <a:xfrm>
            <a:off x="406399" y="1570003"/>
            <a:ext cx="6107838" cy="261610"/>
          </a:xfrm>
          <a:prstGeom prst="rect">
            <a:avLst/>
          </a:prstGeom>
          <a:noFill/>
        </p:spPr>
        <p:txBody>
          <a:bodyPr wrap="square" rtlCol="0">
            <a:spAutoFit/>
          </a:bodyPr>
          <a:lstStyle/>
          <a:p>
            <a:r>
              <a:rPr kumimoji="1" lang="en-US" altLang="ja-JP" sz="1100" b="1" dirty="0"/>
              <a:t>4-1</a:t>
            </a:r>
            <a:r>
              <a:rPr kumimoji="1" lang="th-TH" altLang="ja-JP" sz="1100" b="1" dirty="0"/>
              <a:t>.2 </a:t>
            </a:r>
            <a:r>
              <a:rPr kumimoji="1" lang="en-US" altLang="ja-JP" sz="1100" b="1" dirty="0"/>
              <a:t>Check LOTOUT</a:t>
            </a:r>
          </a:p>
        </p:txBody>
      </p:sp>
      <p:cxnSp>
        <p:nvCxnSpPr>
          <p:cNvPr id="48" name="Straight Arrow Connector 47">
            <a:extLst>
              <a:ext uri="{FF2B5EF4-FFF2-40B4-BE49-F238E27FC236}">
                <a16:creationId xmlns:a16="http://schemas.microsoft.com/office/drawing/2014/main" id="{5900A276-7526-5502-6EA1-6D9810764B51}"/>
              </a:ext>
            </a:extLst>
          </p:cNvPr>
          <p:cNvCxnSpPr>
            <a:cxnSpLocks/>
          </p:cNvCxnSpPr>
          <p:nvPr/>
        </p:nvCxnSpPr>
        <p:spPr>
          <a:xfrm>
            <a:off x="2493069" y="2954724"/>
            <a:ext cx="900000"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pic>
        <p:nvPicPr>
          <p:cNvPr id="50" name="Picture 49">
            <a:extLst>
              <a:ext uri="{FF2B5EF4-FFF2-40B4-BE49-F238E27FC236}">
                <a16:creationId xmlns:a16="http://schemas.microsoft.com/office/drawing/2014/main" id="{3EF33A3D-05D0-B219-647A-FC4DBAB14B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817" y="2018709"/>
            <a:ext cx="1548854" cy="1872029"/>
          </a:xfrm>
          <a:prstGeom prst="rect">
            <a:avLst/>
          </a:prstGeom>
          <a:ln>
            <a:solidFill>
              <a:schemeClr val="tx1"/>
            </a:solidFill>
          </a:ln>
        </p:spPr>
      </p:pic>
      <p:sp>
        <p:nvSpPr>
          <p:cNvPr id="51" name="Rectangle 50">
            <a:extLst>
              <a:ext uri="{FF2B5EF4-FFF2-40B4-BE49-F238E27FC236}">
                <a16:creationId xmlns:a16="http://schemas.microsoft.com/office/drawing/2014/main" id="{DFAD5575-CE4D-64D7-380C-9FFEF1D8FD08}"/>
              </a:ext>
            </a:extLst>
          </p:cNvPr>
          <p:cNvSpPr/>
          <p:nvPr/>
        </p:nvSpPr>
        <p:spPr>
          <a:xfrm>
            <a:off x="1478279" y="2803389"/>
            <a:ext cx="736601" cy="261610"/>
          </a:xfrm>
          <a:prstGeom prst="rect">
            <a:avLst/>
          </a:prstGeom>
          <a:noFill/>
          <a:ln w="19050">
            <a:solidFill>
              <a:srgbClr val="FF0000"/>
            </a:solidFill>
            <a:prstDash val="sysDash"/>
          </a:ln>
        </p:spPr>
        <p:txBody>
          <a:bodyPr lIns="45719" rIns="45719" rtlCol="0" anchor="ctr"/>
          <a:lstStyle/>
          <a:p>
            <a:pPr algn="l"/>
            <a:endParaRPr kumimoji="1" lang="en-US" sz="1400" dirty="0"/>
          </a:p>
        </p:txBody>
      </p:sp>
    </p:spTree>
    <p:extLst>
      <p:ext uri="{BB962C8B-B14F-4D97-AF65-F5344CB8AC3E}">
        <p14:creationId xmlns:p14="http://schemas.microsoft.com/office/powerpoint/2010/main" val="89248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0BBC67-4E53-481D-6F70-21CF80629AAA}"/>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4BFA328D-8D10-8FAD-31E9-5879E0C7C09D}"/>
              </a:ext>
            </a:extLst>
          </p:cNvPr>
          <p:cNvSpPr>
            <a:spLocks noGrp="1"/>
          </p:cNvSpPr>
          <p:nvPr>
            <p:ph type="sldNum" sz="quarter" idx="12"/>
          </p:nvPr>
        </p:nvSpPr>
        <p:spPr/>
        <p:txBody>
          <a:bodyPr/>
          <a:lstStyle/>
          <a:p>
            <a:fld id="{FABEA90D-F275-432F-8053-456A4E092F4A}" type="slidenum">
              <a:rPr kumimoji="1" lang="ja-JP" altLang="en-US" smtClean="0"/>
              <a:t>11</a:t>
            </a:fld>
            <a:endParaRPr kumimoji="1" lang="ja-JP" altLang="en-US"/>
          </a:p>
        </p:txBody>
      </p:sp>
      <p:sp>
        <p:nvSpPr>
          <p:cNvPr id="17" name="正方形/長方形 16">
            <a:extLst>
              <a:ext uri="{FF2B5EF4-FFF2-40B4-BE49-F238E27FC236}">
                <a16:creationId xmlns:a16="http://schemas.microsoft.com/office/drawing/2014/main" id="{58F1553D-BCB6-2E5E-E9B8-DBAFBF1A9E89}"/>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4. System functional specifications</a:t>
            </a:r>
          </a:p>
        </p:txBody>
      </p:sp>
      <p:sp>
        <p:nvSpPr>
          <p:cNvPr id="18" name="テキスト ボックス 17">
            <a:extLst>
              <a:ext uri="{FF2B5EF4-FFF2-40B4-BE49-F238E27FC236}">
                <a16:creationId xmlns:a16="http://schemas.microsoft.com/office/drawing/2014/main" id="{B74B93DF-3A41-D8F2-EC79-0FFFDA596B7A}"/>
              </a:ext>
            </a:extLst>
          </p:cNvPr>
          <p:cNvSpPr txBox="1"/>
          <p:nvPr/>
        </p:nvSpPr>
        <p:spPr>
          <a:xfrm>
            <a:off x="406400" y="1025912"/>
            <a:ext cx="6117062" cy="261610"/>
          </a:xfrm>
          <a:prstGeom prst="rect">
            <a:avLst/>
          </a:prstGeom>
          <a:noFill/>
        </p:spPr>
        <p:txBody>
          <a:bodyPr wrap="square" rtlCol="0">
            <a:spAutoFit/>
          </a:bodyPr>
          <a:lstStyle/>
          <a:p>
            <a:r>
              <a:rPr kumimoji="1" lang="en-US" altLang="ja-JP" sz="1100" b="1" dirty="0"/>
              <a:t>4-1. Handy terminal screen image</a:t>
            </a:r>
          </a:p>
        </p:txBody>
      </p:sp>
      <p:sp>
        <p:nvSpPr>
          <p:cNvPr id="38" name="テキスト ボックス 37">
            <a:extLst>
              <a:ext uri="{FF2B5EF4-FFF2-40B4-BE49-F238E27FC236}">
                <a16:creationId xmlns:a16="http://schemas.microsoft.com/office/drawing/2014/main" id="{353B8638-0126-76A1-C062-ED6C26B9DF12}"/>
              </a:ext>
            </a:extLst>
          </p:cNvPr>
          <p:cNvSpPr txBox="1"/>
          <p:nvPr/>
        </p:nvSpPr>
        <p:spPr>
          <a:xfrm>
            <a:off x="334539" y="1266748"/>
            <a:ext cx="6117061" cy="261610"/>
          </a:xfrm>
          <a:prstGeom prst="rect">
            <a:avLst/>
          </a:prstGeom>
          <a:noFill/>
        </p:spPr>
        <p:txBody>
          <a:bodyPr wrap="square" rtlCol="0">
            <a:spAutoFit/>
          </a:bodyPr>
          <a:lstStyle/>
          <a:p>
            <a:pPr algn="ctr"/>
            <a:r>
              <a:rPr kumimoji="1" lang="en-US" altLang="ja-JP" sz="1100" dirty="0"/>
              <a:t>Handy terminal function / screen image</a:t>
            </a:r>
            <a:endParaRPr kumimoji="1" lang="ja-JP" altLang="en-US" sz="1100" dirty="0">
              <a:solidFill>
                <a:srgbClr val="FF0000"/>
              </a:solidFill>
            </a:endParaRPr>
          </a:p>
        </p:txBody>
      </p:sp>
      <p:sp>
        <p:nvSpPr>
          <p:cNvPr id="40" name="正方形/長方形 39">
            <a:extLst>
              <a:ext uri="{FF2B5EF4-FFF2-40B4-BE49-F238E27FC236}">
                <a16:creationId xmlns:a16="http://schemas.microsoft.com/office/drawing/2014/main" id="{C6E99FA2-6AF7-B7A6-0FC2-743C2A1926D2}"/>
              </a:ext>
            </a:extLst>
          </p:cNvPr>
          <p:cNvSpPr/>
          <p:nvPr/>
        </p:nvSpPr>
        <p:spPr>
          <a:xfrm>
            <a:off x="406400" y="1528358"/>
            <a:ext cx="6117062" cy="765303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b="1" dirty="0">
              <a:solidFill>
                <a:schemeClr val="tx1"/>
              </a:solidFill>
            </a:endParaRPr>
          </a:p>
        </p:txBody>
      </p:sp>
      <p:sp>
        <p:nvSpPr>
          <p:cNvPr id="43" name="テキスト ボックス 17">
            <a:extLst>
              <a:ext uri="{FF2B5EF4-FFF2-40B4-BE49-F238E27FC236}">
                <a16:creationId xmlns:a16="http://schemas.microsoft.com/office/drawing/2014/main" id="{1A5FF752-6E99-BB67-530D-D35B4CB9BBF4}"/>
              </a:ext>
            </a:extLst>
          </p:cNvPr>
          <p:cNvSpPr txBox="1"/>
          <p:nvPr/>
        </p:nvSpPr>
        <p:spPr>
          <a:xfrm>
            <a:off x="406399" y="1570003"/>
            <a:ext cx="6107838" cy="261610"/>
          </a:xfrm>
          <a:prstGeom prst="rect">
            <a:avLst/>
          </a:prstGeom>
          <a:noFill/>
        </p:spPr>
        <p:txBody>
          <a:bodyPr wrap="square" rtlCol="0">
            <a:spAutoFit/>
          </a:bodyPr>
          <a:lstStyle/>
          <a:p>
            <a:r>
              <a:rPr kumimoji="1" lang="en-US" altLang="ja-JP" sz="1100" b="1" dirty="0"/>
              <a:t>4-1</a:t>
            </a:r>
            <a:r>
              <a:rPr kumimoji="1" lang="th-TH" altLang="ja-JP" sz="1100" b="1" dirty="0"/>
              <a:t>.</a:t>
            </a:r>
            <a:r>
              <a:rPr kumimoji="1" lang="en-US" altLang="ja-JP" sz="1100" b="1" dirty="0"/>
              <a:t>3</a:t>
            </a:r>
            <a:r>
              <a:rPr kumimoji="1" lang="th-TH" altLang="ja-JP" sz="1100" b="1" dirty="0"/>
              <a:t> </a:t>
            </a:r>
            <a:r>
              <a:rPr kumimoji="1" lang="en-US" altLang="ja-JP" sz="1100" b="1" dirty="0"/>
              <a:t>Taping label</a:t>
            </a:r>
          </a:p>
        </p:txBody>
      </p:sp>
      <p:cxnSp>
        <p:nvCxnSpPr>
          <p:cNvPr id="48" name="Straight Arrow Connector 47">
            <a:extLst>
              <a:ext uri="{FF2B5EF4-FFF2-40B4-BE49-F238E27FC236}">
                <a16:creationId xmlns:a16="http://schemas.microsoft.com/office/drawing/2014/main" id="{DD51AED3-57C8-9C1A-CC30-4AC35F873D1A}"/>
              </a:ext>
            </a:extLst>
          </p:cNvPr>
          <p:cNvCxnSpPr>
            <a:cxnSpLocks/>
          </p:cNvCxnSpPr>
          <p:nvPr/>
        </p:nvCxnSpPr>
        <p:spPr>
          <a:xfrm>
            <a:off x="2493069" y="2954724"/>
            <a:ext cx="900000"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pic>
        <p:nvPicPr>
          <p:cNvPr id="50" name="Picture 49">
            <a:extLst>
              <a:ext uri="{FF2B5EF4-FFF2-40B4-BE49-F238E27FC236}">
                <a16:creationId xmlns:a16="http://schemas.microsoft.com/office/drawing/2014/main" id="{BBEE72FF-CAE0-4286-A795-7E01B31DD5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817" y="2018709"/>
            <a:ext cx="1548854" cy="1872029"/>
          </a:xfrm>
          <a:prstGeom prst="rect">
            <a:avLst/>
          </a:prstGeom>
          <a:ln>
            <a:solidFill>
              <a:schemeClr val="tx1"/>
            </a:solidFill>
          </a:ln>
        </p:spPr>
      </p:pic>
      <p:sp>
        <p:nvSpPr>
          <p:cNvPr id="51" name="Rectangle 50">
            <a:extLst>
              <a:ext uri="{FF2B5EF4-FFF2-40B4-BE49-F238E27FC236}">
                <a16:creationId xmlns:a16="http://schemas.microsoft.com/office/drawing/2014/main" id="{930A9AE9-7843-788F-DC7F-D029D8223262}"/>
              </a:ext>
            </a:extLst>
          </p:cNvPr>
          <p:cNvSpPr/>
          <p:nvPr/>
        </p:nvSpPr>
        <p:spPr>
          <a:xfrm>
            <a:off x="734023" y="2255973"/>
            <a:ext cx="736601" cy="221052"/>
          </a:xfrm>
          <a:prstGeom prst="rect">
            <a:avLst/>
          </a:prstGeom>
          <a:noFill/>
          <a:ln w="19050">
            <a:solidFill>
              <a:srgbClr val="FF0000"/>
            </a:solidFill>
            <a:prstDash val="sysDash"/>
          </a:ln>
        </p:spPr>
        <p:txBody>
          <a:bodyPr lIns="45719" rIns="45719" rtlCol="0" anchor="ctr"/>
          <a:lstStyle/>
          <a:p>
            <a:pPr algn="l"/>
            <a:endParaRPr kumimoji="1" lang="en-US" sz="1400" dirty="0"/>
          </a:p>
        </p:txBody>
      </p:sp>
      <p:pic>
        <p:nvPicPr>
          <p:cNvPr id="2" name="Picture 1">
            <a:extLst>
              <a:ext uri="{FF2B5EF4-FFF2-40B4-BE49-F238E27FC236}">
                <a16:creationId xmlns:a16="http://schemas.microsoft.com/office/drawing/2014/main" id="{5B95BA2E-0D06-0A35-9FF0-516B5E47EA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2367" y="2023041"/>
            <a:ext cx="1565927" cy="2479040"/>
          </a:xfrm>
          <a:prstGeom prst="rect">
            <a:avLst/>
          </a:prstGeom>
          <a:ln>
            <a:solidFill>
              <a:schemeClr val="tx1"/>
            </a:solidFill>
          </a:ln>
        </p:spPr>
      </p:pic>
      <p:sp>
        <p:nvSpPr>
          <p:cNvPr id="4" name="Rectangle 3">
            <a:extLst>
              <a:ext uri="{FF2B5EF4-FFF2-40B4-BE49-F238E27FC236}">
                <a16:creationId xmlns:a16="http://schemas.microsoft.com/office/drawing/2014/main" id="{C1E2D1DC-DA33-D802-D0B6-98C53355126F}"/>
              </a:ext>
            </a:extLst>
          </p:cNvPr>
          <p:cNvSpPr/>
          <p:nvPr/>
        </p:nvSpPr>
        <p:spPr>
          <a:xfrm>
            <a:off x="3822367" y="2560772"/>
            <a:ext cx="1548854" cy="334827"/>
          </a:xfrm>
          <a:prstGeom prst="rect">
            <a:avLst/>
          </a:prstGeom>
          <a:noFill/>
          <a:ln w="19050">
            <a:solidFill>
              <a:srgbClr val="FF0000"/>
            </a:solidFill>
            <a:prstDash val="sysDash"/>
          </a:ln>
        </p:spPr>
        <p:txBody>
          <a:bodyPr lIns="45719" rIns="45719" rtlCol="0" anchor="ctr"/>
          <a:lstStyle/>
          <a:p>
            <a:pPr algn="l"/>
            <a:endParaRPr kumimoji="1" lang="en-US" sz="1400" dirty="0"/>
          </a:p>
        </p:txBody>
      </p:sp>
    </p:spTree>
    <p:extLst>
      <p:ext uri="{BB962C8B-B14F-4D97-AF65-F5344CB8AC3E}">
        <p14:creationId xmlns:p14="http://schemas.microsoft.com/office/powerpoint/2010/main" val="965572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3CF2B628-9335-4B00-B73B-9012A52144F2}"/>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5. Q&amp;A</a:t>
            </a:r>
          </a:p>
        </p:txBody>
      </p:sp>
      <p:sp>
        <p:nvSpPr>
          <p:cNvPr id="3" name="スライド番号プレースホルダー 2">
            <a:extLst>
              <a:ext uri="{FF2B5EF4-FFF2-40B4-BE49-F238E27FC236}">
                <a16:creationId xmlns:a16="http://schemas.microsoft.com/office/drawing/2014/main" id="{A5AD4792-0BE5-482B-8DBB-C95C1477AACD}"/>
              </a:ext>
            </a:extLst>
          </p:cNvPr>
          <p:cNvSpPr>
            <a:spLocks noGrp="1"/>
          </p:cNvSpPr>
          <p:nvPr>
            <p:ph type="sldNum" sz="quarter" idx="12"/>
          </p:nvPr>
        </p:nvSpPr>
        <p:spPr/>
        <p:txBody>
          <a:bodyPr/>
          <a:lstStyle/>
          <a:p>
            <a:fld id="{FABEA90D-F275-432F-8053-456A4E092F4A}" type="slidenum">
              <a:rPr kumimoji="1" lang="ja-JP" altLang="en-US" smtClean="0"/>
              <a:t>12</a:t>
            </a:fld>
            <a:endParaRPr kumimoji="1" lang="ja-JP" altLang="en-US"/>
          </a:p>
        </p:txBody>
      </p:sp>
      <p:graphicFrame>
        <p:nvGraphicFramePr>
          <p:cNvPr id="4" name="オブジェクト 3">
            <a:extLst>
              <a:ext uri="{FF2B5EF4-FFF2-40B4-BE49-F238E27FC236}">
                <a16:creationId xmlns:a16="http://schemas.microsoft.com/office/drawing/2014/main" id="{21290CBD-22A3-4F1E-9FDB-AED3BD8BB5A0}"/>
              </a:ext>
            </a:extLst>
          </p:cNvPr>
          <p:cNvGraphicFramePr>
            <a:graphicFrameLocks noChangeAspect="1"/>
          </p:cNvGraphicFramePr>
          <p:nvPr>
            <p:extLst>
              <p:ext uri="{D42A27DB-BD31-4B8C-83A1-F6EECF244321}">
                <p14:modId xmlns:p14="http://schemas.microsoft.com/office/powerpoint/2010/main" val="3879523963"/>
              </p:ext>
            </p:extLst>
          </p:nvPr>
        </p:nvGraphicFramePr>
        <p:xfrm>
          <a:off x="406399" y="1106488"/>
          <a:ext cx="6117063" cy="1627187"/>
        </p:xfrm>
        <a:graphic>
          <a:graphicData uri="http://schemas.openxmlformats.org/presentationml/2006/ole">
            <mc:AlternateContent xmlns:mc="http://schemas.openxmlformats.org/markup-compatibility/2006">
              <mc:Choice xmlns:v="urn:schemas-microsoft-com:vml" Requires="v">
                <p:oleObj name="Worksheet" r:id="rId2" imgW="11712079" imgH="3772175" progId="Excel.Sheet.12">
                  <p:embed/>
                </p:oleObj>
              </mc:Choice>
              <mc:Fallback>
                <p:oleObj name="Worksheet" r:id="rId2" imgW="11712079" imgH="3772175" progId="Excel.Sheet.12">
                  <p:embed/>
                  <p:pic>
                    <p:nvPicPr>
                      <p:cNvPr id="0" name=""/>
                      <p:cNvPicPr/>
                      <p:nvPr/>
                    </p:nvPicPr>
                    <p:blipFill>
                      <a:blip r:embed="rId3"/>
                      <a:stretch>
                        <a:fillRect/>
                      </a:stretch>
                    </p:blipFill>
                    <p:spPr>
                      <a:xfrm>
                        <a:off x="406399" y="1106488"/>
                        <a:ext cx="6117063" cy="1627187"/>
                      </a:xfrm>
                      <a:prstGeom prst="rect">
                        <a:avLst/>
                      </a:prstGeom>
                    </p:spPr>
                  </p:pic>
                </p:oleObj>
              </mc:Fallback>
            </mc:AlternateContent>
          </a:graphicData>
        </a:graphic>
      </p:graphicFrame>
    </p:spTree>
    <p:extLst>
      <p:ext uri="{BB962C8B-B14F-4D97-AF65-F5344CB8AC3E}">
        <p14:creationId xmlns:p14="http://schemas.microsoft.com/office/powerpoint/2010/main" val="1355483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3CF2B628-9335-4B00-B73B-9012A52144F2}"/>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6. Sign off</a:t>
            </a:r>
          </a:p>
        </p:txBody>
      </p:sp>
      <p:sp>
        <p:nvSpPr>
          <p:cNvPr id="2" name="テキスト ボックス 1">
            <a:extLst>
              <a:ext uri="{FF2B5EF4-FFF2-40B4-BE49-F238E27FC236}">
                <a16:creationId xmlns:a16="http://schemas.microsoft.com/office/drawing/2014/main" id="{260BBF93-590E-46B1-959E-D6B1E58C4925}"/>
              </a:ext>
            </a:extLst>
          </p:cNvPr>
          <p:cNvSpPr txBox="1"/>
          <p:nvPr/>
        </p:nvSpPr>
        <p:spPr>
          <a:xfrm>
            <a:off x="406400" y="1025912"/>
            <a:ext cx="6117062" cy="1785104"/>
          </a:xfrm>
          <a:prstGeom prst="rect">
            <a:avLst/>
          </a:prstGeom>
          <a:noFill/>
        </p:spPr>
        <p:txBody>
          <a:bodyPr wrap="square" rtlCol="0">
            <a:spAutoFit/>
          </a:bodyPr>
          <a:lstStyle/>
          <a:p>
            <a:r>
              <a:rPr kumimoji="1" lang="en-US" altLang="ja-JP" sz="1100" dirty="0"/>
              <a:t>We hereby acknowledge and agree the above-mentioned blueprint requirements.</a:t>
            </a:r>
          </a:p>
          <a:p>
            <a:r>
              <a:rPr kumimoji="1" lang="en-US" altLang="ja-JP" sz="1100" dirty="0"/>
              <a:t>Any changes required after the sign off for this blueprint will be addressed through the change request process.</a:t>
            </a:r>
          </a:p>
          <a:p>
            <a:endParaRPr kumimoji="1" lang="en-US" altLang="ja-JP" sz="1100" b="1" dirty="0"/>
          </a:p>
          <a:p>
            <a:endParaRPr kumimoji="1" lang="en-US" altLang="ja-JP" sz="1100" b="1" dirty="0"/>
          </a:p>
          <a:p>
            <a:endParaRPr kumimoji="1" lang="en-US" altLang="ja-JP" sz="1100" b="1" dirty="0"/>
          </a:p>
          <a:p>
            <a:r>
              <a:rPr kumimoji="1" lang="en-US" altLang="ja-JP" sz="1100" b="1" dirty="0"/>
              <a:t>ASIAN STANLEY INTERNATIONAL CO.,LTD.</a:t>
            </a:r>
          </a:p>
          <a:p>
            <a:endParaRPr kumimoji="1" lang="en-US" altLang="ja-JP" sz="1100" b="1" dirty="0"/>
          </a:p>
          <a:p>
            <a:r>
              <a:rPr kumimoji="1" lang="en-US" altLang="ja-JP" sz="1100" b="1" dirty="0"/>
              <a:t>Sign:</a:t>
            </a:r>
            <a:r>
              <a:rPr kumimoji="1" lang="ja-JP" altLang="en-US" sz="1100" b="1" u="sng" dirty="0"/>
              <a:t>　　　　　　　　　　　　　　　　　　　　</a:t>
            </a:r>
            <a:r>
              <a:rPr kumimoji="1" lang="ja-JP" altLang="en-US" sz="1100" b="1" dirty="0"/>
              <a:t>　　　　　　　　　　　　　　　　　　　　　　　　　　　　　　　</a:t>
            </a:r>
            <a:r>
              <a:rPr kumimoji="1" lang="en-US" altLang="ja-JP" sz="1100" b="1" u="sng" dirty="0"/>
              <a:t>                  </a:t>
            </a:r>
            <a:r>
              <a:rPr kumimoji="1" lang="en-US" altLang="ja-JP" sz="1100" b="1" dirty="0"/>
              <a:t>        </a:t>
            </a:r>
          </a:p>
          <a:p>
            <a:endParaRPr kumimoji="1" lang="en-US" altLang="ja-JP" sz="1100" b="1" dirty="0"/>
          </a:p>
        </p:txBody>
      </p:sp>
      <p:sp>
        <p:nvSpPr>
          <p:cNvPr id="3" name="スライド番号プレースホルダー 2">
            <a:extLst>
              <a:ext uri="{FF2B5EF4-FFF2-40B4-BE49-F238E27FC236}">
                <a16:creationId xmlns:a16="http://schemas.microsoft.com/office/drawing/2014/main" id="{A5AD4792-0BE5-482B-8DBB-C95C1477AACD}"/>
              </a:ext>
            </a:extLst>
          </p:cNvPr>
          <p:cNvSpPr>
            <a:spLocks noGrp="1"/>
          </p:cNvSpPr>
          <p:nvPr>
            <p:ph type="sldNum" sz="quarter" idx="12"/>
          </p:nvPr>
        </p:nvSpPr>
        <p:spPr/>
        <p:txBody>
          <a:bodyPr/>
          <a:lstStyle/>
          <a:p>
            <a:fld id="{FABEA90D-F275-432F-8053-456A4E092F4A}" type="slidenum">
              <a:rPr kumimoji="1" lang="ja-JP" altLang="en-US" smtClean="0"/>
              <a:t>13</a:t>
            </a:fld>
            <a:endParaRPr kumimoji="1" lang="ja-JP" altLang="en-US"/>
          </a:p>
        </p:txBody>
      </p:sp>
      <p:cxnSp>
        <p:nvCxnSpPr>
          <p:cNvPr id="5" name="直線コネクタ 4">
            <a:extLst>
              <a:ext uri="{FF2B5EF4-FFF2-40B4-BE49-F238E27FC236}">
                <a16:creationId xmlns:a16="http://schemas.microsoft.com/office/drawing/2014/main" id="{390420F3-7B7A-4B78-ABC9-A008029EF8A5}"/>
              </a:ext>
            </a:extLst>
          </p:cNvPr>
          <p:cNvCxnSpPr/>
          <p:nvPr/>
        </p:nvCxnSpPr>
        <p:spPr>
          <a:xfrm>
            <a:off x="914400" y="2613660"/>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7450AB8E-0EC0-451B-BBC4-0048C23F7D3F}"/>
              </a:ext>
            </a:extLst>
          </p:cNvPr>
          <p:cNvSpPr txBox="1"/>
          <p:nvPr/>
        </p:nvSpPr>
        <p:spPr>
          <a:xfrm>
            <a:off x="471487" y="9050592"/>
            <a:ext cx="6117062" cy="261610"/>
          </a:xfrm>
          <a:prstGeom prst="rect">
            <a:avLst/>
          </a:prstGeom>
          <a:noFill/>
        </p:spPr>
        <p:txBody>
          <a:bodyPr wrap="square" rtlCol="0">
            <a:spAutoFit/>
          </a:bodyPr>
          <a:lstStyle/>
          <a:p>
            <a:r>
              <a:rPr kumimoji="1" lang="en-US" altLang="ja-JP" sz="1100" b="1" dirty="0"/>
              <a:t>## END OF BLUEPRINT##</a:t>
            </a:r>
          </a:p>
        </p:txBody>
      </p:sp>
      <p:sp>
        <p:nvSpPr>
          <p:cNvPr id="14" name="テキスト ボックス 13">
            <a:extLst>
              <a:ext uri="{FF2B5EF4-FFF2-40B4-BE49-F238E27FC236}">
                <a16:creationId xmlns:a16="http://schemas.microsoft.com/office/drawing/2014/main" id="{2A386555-3738-4255-9F84-2F631BE2C7B1}"/>
              </a:ext>
            </a:extLst>
          </p:cNvPr>
          <p:cNvSpPr txBox="1"/>
          <p:nvPr/>
        </p:nvSpPr>
        <p:spPr>
          <a:xfrm>
            <a:off x="406400" y="2803528"/>
            <a:ext cx="3139688" cy="261610"/>
          </a:xfrm>
          <a:prstGeom prst="rect">
            <a:avLst/>
          </a:prstGeom>
          <a:noFill/>
        </p:spPr>
        <p:txBody>
          <a:bodyPr wrap="square" rtlCol="0">
            <a:spAutoFit/>
          </a:bodyPr>
          <a:lstStyle/>
          <a:p>
            <a:r>
              <a:rPr kumimoji="1" lang="en-US" altLang="ja-JP" sz="1100" b="1" dirty="0"/>
              <a:t>Name:</a:t>
            </a:r>
          </a:p>
        </p:txBody>
      </p:sp>
      <p:cxnSp>
        <p:nvCxnSpPr>
          <p:cNvPr id="17" name="直線コネクタ 16">
            <a:extLst>
              <a:ext uri="{FF2B5EF4-FFF2-40B4-BE49-F238E27FC236}">
                <a16:creationId xmlns:a16="http://schemas.microsoft.com/office/drawing/2014/main" id="{15FF5FE5-9456-4C8D-B357-5E4DEF7C44DA}"/>
              </a:ext>
            </a:extLst>
          </p:cNvPr>
          <p:cNvCxnSpPr/>
          <p:nvPr/>
        </p:nvCxnSpPr>
        <p:spPr>
          <a:xfrm>
            <a:off x="914400" y="3167504"/>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FD74A4B8-94E2-44F6-B2F7-812EBA49BC1B}"/>
              </a:ext>
            </a:extLst>
          </p:cNvPr>
          <p:cNvSpPr txBox="1"/>
          <p:nvPr/>
        </p:nvSpPr>
        <p:spPr>
          <a:xfrm>
            <a:off x="406400" y="3372966"/>
            <a:ext cx="3139688" cy="261610"/>
          </a:xfrm>
          <a:prstGeom prst="rect">
            <a:avLst/>
          </a:prstGeom>
          <a:noFill/>
        </p:spPr>
        <p:txBody>
          <a:bodyPr wrap="square" rtlCol="0">
            <a:spAutoFit/>
          </a:bodyPr>
          <a:lstStyle/>
          <a:p>
            <a:r>
              <a:rPr kumimoji="1" lang="en-US" altLang="ja-JP" sz="1100" b="1" dirty="0"/>
              <a:t>Title:</a:t>
            </a:r>
          </a:p>
        </p:txBody>
      </p:sp>
      <p:cxnSp>
        <p:nvCxnSpPr>
          <p:cNvPr id="25" name="直線コネクタ 24">
            <a:extLst>
              <a:ext uri="{FF2B5EF4-FFF2-40B4-BE49-F238E27FC236}">
                <a16:creationId xmlns:a16="http://schemas.microsoft.com/office/drawing/2014/main" id="{90023414-0265-40F1-8819-468BEA9015F7}"/>
              </a:ext>
            </a:extLst>
          </p:cNvPr>
          <p:cNvCxnSpPr/>
          <p:nvPr/>
        </p:nvCxnSpPr>
        <p:spPr>
          <a:xfrm>
            <a:off x="914400" y="3736942"/>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C2737A60-DFC6-4089-8BFA-08E793EDB353}"/>
              </a:ext>
            </a:extLst>
          </p:cNvPr>
          <p:cNvSpPr txBox="1"/>
          <p:nvPr/>
        </p:nvSpPr>
        <p:spPr>
          <a:xfrm>
            <a:off x="406400" y="3948404"/>
            <a:ext cx="3139688" cy="261610"/>
          </a:xfrm>
          <a:prstGeom prst="rect">
            <a:avLst/>
          </a:prstGeom>
          <a:noFill/>
        </p:spPr>
        <p:txBody>
          <a:bodyPr wrap="square" rtlCol="0">
            <a:spAutoFit/>
          </a:bodyPr>
          <a:lstStyle/>
          <a:p>
            <a:r>
              <a:rPr kumimoji="1" lang="en-US" altLang="ja-JP" sz="1100" b="1" dirty="0"/>
              <a:t>Date:</a:t>
            </a:r>
          </a:p>
        </p:txBody>
      </p:sp>
      <p:cxnSp>
        <p:nvCxnSpPr>
          <p:cNvPr id="27" name="直線コネクタ 26">
            <a:extLst>
              <a:ext uri="{FF2B5EF4-FFF2-40B4-BE49-F238E27FC236}">
                <a16:creationId xmlns:a16="http://schemas.microsoft.com/office/drawing/2014/main" id="{FF4DB5FC-8BCE-4AD0-873B-B6579CBD4EA5}"/>
              </a:ext>
            </a:extLst>
          </p:cNvPr>
          <p:cNvCxnSpPr/>
          <p:nvPr/>
        </p:nvCxnSpPr>
        <p:spPr>
          <a:xfrm>
            <a:off x="914400" y="4312380"/>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9CC8B6FE-3581-44FC-9DEC-F1544EF8213E}"/>
              </a:ext>
            </a:extLst>
          </p:cNvPr>
          <p:cNvSpPr txBox="1"/>
          <p:nvPr/>
        </p:nvSpPr>
        <p:spPr>
          <a:xfrm>
            <a:off x="370469" y="4803435"/>
            <a:ext cx="6117062" cy="938719"/>
          </a:xfrm>
          <a:prstGeom prst="rect">
            <a:avLst/>
          </a:prstGeom>
          <a:noFill/>
        </p:spPr>
        <p:txBody>
          <a:bodyPr wrap="square" rtlCol="0">
            <a:spAutoFit/>
          </a:bodyPr>
          <a:lstStyle/>
          <a:p>
            <a:endParaRPr kumimoji="1" lang="en-US" altLang="ja-JP" sz="1100" b="1" dirty="0"/>
          </a:p>
          <a:p>
            <a:r>
              <a:rPr kumimoji="1" lang="en-US" altLang="ja-JP" sz="1100" b="1" dirty="0"/>
              <a:t>TOMAS TECH CO.,LTD.</a:t>
            </a:r>
          </a:p>
          <a:p>
            <a:endParaRPr kumimoji="1" lang="en-US" altLang="ja-JP" sz="1100" b="1" dirty="0"/>
          </a:p>
          <a:p>
            <a:r>
              <a:rPr kumimoji="1" lang="en-US" altLang="ja-JP" sz="1100" b="1" dirty="0"/>
              <a:t>Sign:</a:t>
            </a:r>
            <a:r>
              <a:rPr kumimoji="1" lang="ja-JP" altLang="en-US" sz="1100" b="1" u="sng" dirty="0"/>
              <a:t>　　　　　　　　　　　　　　　　　　　　</a:t>
            </a:r>
            <a:r>
              <a:rPr kumimoji="1" lang="ja-JP" altLang="en-US" sz="1100" b="1" dirty="0"/>
              <a:t>　　　　　　　　　　　　　　　　　　　　　　　　　　　　　　　</a:t>
            </a:r>
            <a:r>
              <a:rPr kumimoji="1" lang="en-US" altLang="ja-JP" sz="1100" b="1" u="sng" dirty="0"/>
              <a:t>                  </a:t>
            </a:r>
            <a:r>
              <a:rPr kumimoji="1" lang="en-US" altLang="ja-JP" sz="1100" b="1" dirty="0"/>
              <a:t>        </a:t>
            </a:r>
          </a:p>
          <a:p>
            <a:endParaRPr kumimoji="1" lang="en-US" altLang="ja-JP" sz="1100" b="1" dirty="0"/>
          </a:p>
        </p:txBody>
      </p:sp>
      <p:cxnSp>
        <p:nvCxnSpPr>
          <p:cNvPr id="29" name="直線コネクタ 28">
            <a:extLst>
              <a:ext uri="{FF2B5EF4-FFF2-40B4-BE49-F238E27FC236}">
                <a16:creationId xmlns:a16="http://schemas.microsoft.com/office/drawing/2014/main" id="{F707B7E2-24C5-412A-9BC8-0D9042932055}"/>
              </a:ext>
            </a:extLst>
          </p:cNvPr>
          <p:cNvCxnSpPr/>
          <p:nvPr/>
        </p:nvCxnSpPr>
        <p:spPr>
          <a:xfrm>
            <a:off x="878469" y="5596890"/>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8FBA96C3-9C73-4888-897B-5BC28C9248F2}"/>
              </a:ext>
            </a:extLst>
          </p:cNvPr>
          <p:cNvSpPr txBox="1"/>
          <p:nvPr/>
        </p:nvSpPr>
        <p:spPr>
          <a:xfrm>
            <a:off x="370469" y="5786758"/>
            <a:ext cx="3139688" cy="261610"/>
          </a:xfrm>
          <a:prstGeom prst="rect">
            <a:avLst/>
          </a:prstGeom>
          <a:noFill/>
        </p:spPr>
        <p:txBody>
          <a:bodyPr wrap="square" rtlCol="0">
            <a:spAutoFit/>
          </a:bodyPr>
          <a:lstStyle/>
          <a:p>
            <a:r>
              <a:rPr kumimoji="1" lang="en-US" altLang="ja-JP" sz="1100" b="1" dirty="0"/>
              <a:t>Name:</a:t>
            </a:r>
          </a:p>
        </p:txBody>
      </p:sp>
      <p:cxnSp>
        <p:nvCxnSpPr>
          <p:cNvPr id="31" name="直線コネクタ 30">
            <a:extLst>
              <a:ext uri="{FF2B5EF4-FFF2-40B4-BE49-F238E27FC236}">
                <a16:creationId xmlns:a16="http://schemas.microsoft.com/office/drawing/2014/main" id="{0F5E6E3F-76DF-49DB-B1A8-191FD6CD5E3A}"/>
              </a:ext>
            </a:extLst>
          </p:cNvPr>
          <p:cNvCxnSpPr/>
          <p:nvPr/>
        </p:nvCxnSpPr>
        <p:spPr>
          <a:xfrm>
            <a:off x="878469" y="6150734"/>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CD97158-E796-43D8-9519-A676C5C9D762}"/>
              </a:ext>
            </a:extLst>
          </p:cNvPr>
          <p:cNvSpPr txBox="1"/>
          <p:nvPr/>
        </p:nvSpPr>
        <p:spPr>
          <a:xfrm>
            <a:off x="370469" y="6356196"/>
            <a:ext cx="3139688" cy="261610"/>
          </a:xfrm>
          <a:prstGeom prst="rect">
            <a:avLst/>
          </a:prstGeom>
          <a:noFill/>
        </p:spPr>
        <p:txBody>
          <a:bodyPr wrap="square" rtlCol="0">
            <a:spAutoFit/>
          </a:bodyPr>
          <a:lstStyle/>
          <a:p>
            <a:r>
              <a:rPr kumimoji="1" lang="en-US" altLang="ja-JP" sz="1100" b="1" dirty="0"/>
              <a:t>Title:</a:t>
            </a:r>
          </a:p>
        </p:txBody>
      </p:sp>
      <p:cxnSp>
        <p:nvCxnSpPr>
          <p:cNvPr id="33" name="直線コネクタ 32">
            <a:extLst>
              <a:ext uri="{FF2B5EF4-FFF2-40B4-BE49-F238E27FC236}">
                <a16:creationId xmlns:a16="http://schemas.microsoft.com/office/drawing/2014/main" id="{042595CF-7823-4846-8F78-5C88BB12B09C}"/>
              </a:ext>
            </a:extLst>
          </p:cNvPr>
          <p:cNvCxnSpPr/>
          <p:nvPr/>
        </p:nvCxnSpPr>
        <p:spPr>
          <a:xfrm>
            <a:off x="878469" y="6720172"/>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FEB37B7C-8A64-4ABE-8445-719B07C37BEA}"/>
              </a:ext>
            </a:extLst>
          </p:cNvPr>
          <p:cNvSpPr txBox="1"/>
          <p:nvPr/>
        </p:nvSpPr>
        <p:spPr>
          <a:xfrm>
            <a:off x="370469" y="6931634"/>
            <a:ext cx="3139688" cy="261610"/>
          </a:xfrm>
          <a:prstGeom prst="rect">
            <a:avLst/>
          </a:prstGeom>
          <a:noFill/>
        </p:spPr>
        <p:txBody>
          <a:bodyPr wrap="square" rtlCol="0">
            <a:spAutoFit/>
          </a:bodyPr>
          <a:lstStyle/>
          <a:p>
            <a:r>
              <a:rPr kumimoji="1" lang="en-US" altLang="ja-JP" sz="1100" b="1" dirty="0"/>
              <a:t>Date:</a:t>
            </a:r>
          </a:p>
        </p:txBody>
      </p:sp>
      <p:cxnSp>
        <p:nvCxnSpPr>
          <p:cNvPr id="35" name="直線コネクタ 34">
            <a:extLst>
              <a:ext uri="{FF2B5EF4-FFF2-40B4-BE49-F238E27FC236}">
                <a16:creationId xmlns:a16="http://schemas.microsoft.com/office/drawing/2014/main" id="{0FE87F5B-C513-409D-8C9B-CFE24CDC7CBF}"/>
              </a:ext>
            </a:extLst>
          </p:cNvPr>
          <p:cNvCxnSpPr/>
          <p:nvPr/>
        </p:nvCxnSpPr>
        <p:spPr>
          <a:xfrm>
            <a:off x="878469" y="7295610"/>
            <a:ext cx="2301240"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435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2A56EBC7-709A-4ED6-A792-7E0F926F3B34}"/>
              </a:ext>
            </a:extLst>
          </p:cNvPr>
          <p:cNvSpPr>
            <a:spLocks noChangeArrowheads="1"/>
          </p:cNvSpPr>
          <p:nvPr/>
        </p:nvSpPr>
        <p:spPr bwMode="auto">
          <a:xfrm>
            <a:off x="111513" y="386288"/>
            <a:ext cx="142735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571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7150"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a:ln>
                  <a:noFill/>
                </a:ln>
                <a:solidFill>
                  <a:srgbClr val="000000"/>
                </a:solidFill>
                <a:effectLst/>
                <a:latin typeface="+mn-lt"/>
                <a:ea typeface="Arial" panose="020B0604020202020204" pitchFamily="34" charset="0"/>
                <a:cs typeface="Cordia New" panose="020B0304020202020204" pitchFamily="34" charset="-34"/>
              </a:rPr>
              <a:t>Revision History</a:t>
            </a:r>
            <a:endParaRPr kumimoji="0" lang="en-US" altLang="ja-JP" sz="700" b="0" i="0" u="none" strike="noStrike" cap="none" normalizeH="0" baseline="0" dirty="0">
              <a:ln>
                <a:noFill/>
              </a:ln>
              <a:solidFill>
                <a:schemeClr val="tx1"/>
              </a:solidFill>
              <a:effectLst/>
              <a:latin typeface="+mn-lt"/>
            </a:endParaRPr>
          </a:p>
        </p:txBody>
      </p:sp>
      <p:graphicFrame>
        <p:nvGraphicFramePr>
          <p:cNvPr id="10" name="表 10">
            <a:extLst>
              <a:ext uri="{FF2B5EF4-FFF2-40B4-BE49-F238E27FC236}">
                <a16:creationId xmlns:a16="http://schemas.microsoft.com/office/drawing/2014/main" id="{7843B40D-5CED-4F03-8A04-82D93EEB5BFE}"/>
              </a:ext>
            </a:extLst>
          </p:cNvPr>
          <p:cNvGraphicFramePr>
            <a:graphicFrameLocks noGrp="1"/>
          </p:cNvGraphicFramePr>
          <p:nvPr>
            <p:extLst>
              <p:ext uri="{D42A27DB-BD31-4B8C-83A1-F6EECF244321}">
                <p14:modId xmlns:p14="http://schemas.microsoft.com/office/powerpoint/2010/main" val="418528250"/>
              </p:ext>
            </p:extLst>
          </p:nvPr>
        </p:nvGraphicFramePr>
        <p:xfrm>
          <a:off x="289931" y="657714"/>
          <a:ext cx="6356195" cy="1817079"/>
        </p:xfrm>
        <a:graphic>
          <a:graphicData uri="http://schemas.openxmlformats.org/drawingml/2006/table">
            <a:tbl>
              <a:tblPr firstRow="1" bandRow="1">
                <a:tableStyleId>{5C22544A-7EE6-4342-B048-85BDC9FD1C3A}</a:tableStyleId>
              </a:tblPr>
              <a:tblGrid>
                <a:gridCol w="1589049">
                  <a:extLst>
                    <a:ext uri="{9D8B030D-6E8A-4147-A177-3AD203B41FA5}">
                      <a16:colId xmlns:a16="http://schemas.microsoft.com/office/drawing/2014/main" val="1689797891"/>
                    </a:ext>
                  </a:extLst>
                </a:gridCol>
                <a:gridCol w="731881">
                  <a:extLst>
                    <a:ext uri="{9D8B030D-6E8A-4147-A177-3AD203B41FA5}">
                      <a16:colId xmlns:a16="http://schemas.microsoft.com/office/drawing/2014/main" val="3968192231"/>
                    </a:ext>
                  </a:extLst>
                </a:gridCol>
                <a:gridCol w="2134322">
                  <a:extLst>
                    <a:ext uri="{9D8B030D-6E8A-4147-A177-3AD203B41FA5}">
                      <a16:colId xmlns:a16="http://schemas.microsoft.com/office/drawing/2014/main" val="1804588261"/>
                    </a:ext>
                  </a:extLst>
                </a:gridCol>
                <a:gridCol w="1900943">
                  <a:extLst>
                    <a:ext uri="{9D8B030D-6E8A-4147-A177-3AD203B41FA5}">
                      <a16:colId xmlns:a16="http://schemas.microsoft.com/office/drawing/2014/main" val="1088014115"/>
                    </a:ext>
                  </a:extLst>
                </a:gridCol>
              </a:tblGrid>
              <a:tr h="299724">
                <a:tc>
                  <a:txBody>
                    <a:bodyPr/>
                    <a:lstStyle/>
                    <a:p>
                      <a:r>
                        <a:rPr kumimoji="1" lang="en-US" altLang="ja-JP" sz="1000" b="0">
                          <a:solidFill>
                            <a:schemeClr val="tx1"/>
                          </a:solidFill>
                          <a:latin typeface="+mn-lt"/>
                        </a:rPr>
                        <a:t>Date</a:t>
                      </a:r>
                      <a:endParaRPr kumimoji="1" lang="ja-JP" altLang="en-US" sz="1000" b="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r>
                        <a:rPr kumimoji="1" lang="en-US" altLang="ja-JP" sz="1000" b="0">
                          <a:solidFill>
                            <a:schemeClr val="tx1"/>
                          </a:solidFill>
                          <a:latin typeface="+mn-lt"/>
                        </a:rPr>
                        <a:t>Version</a:t>
                      </a:r>
                      <a:endParaRPr kumimoji="1" lang="ja-JP" altLang="en-US" sz="1000" b="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r>
                        <a:rPr kumimoji="1" lang="en-US" altLang="ja-JP" sz="1000" b="0">
                          <a:solidFill>
                            <a:schemeClr val="tx1"/>
                          </a:solidFill>
                          <a:latin typeface="+mn-lt"/>
                        </a:rPr>
                        <a:t>File name</a:t>
                      </a:r>
                      <a:endParaRPr kumimoji="1" lang="ja-JP" altLang="en-US" sz="1000" b="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r>
                        <a:rPr kumimoji="1" lang="en-US" altLang="ja-JP" sz="1000" b="0">
                          <a:solidFill>
                            <a:schemeClr val="tx1"/>
                          </a:solidFill>
                          <a:latin typeface="+mn-lt"/>
                        </a:rPr>
                        <a:t>Details</a:t>
                      </a:r>
                      <a:endParaRPr kumimoji="1" lang="ja-JP" altLang="en-US" sz="1000" b="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1282119801"/>
                  </a:ext>
                </a:extLst>
              </a:tr>
              <a:tr h="505785">
                <a:tc>
                  <a:txBody>
                    <a:bodyPr/>
                    <a:lstStyle/>
                    <a:p>
                      <a:r>
                        <a:rPr kumimoji="1" lang="en-US" altLang="ja-JP" sz="1000" dirty="0">
                          <a:solidFill>
                            <a:schemeClr val="tx1"/>
                          </a:solidFill>
                          <a:latin typeface="+mn-lt"/>
                        </a:rPr>
                        <a:t>2</a:t>
                      </a:r>
                      <a:r>
                        <a:rPr kumimoji="1" lang="th-TH" altLang="ja-JP" sz="1000" dirty="0">
                          <a:solidFill>
                            <a:schemeClr val="tx1"/>
                          </a:solidFill>
                          <a:latin typeface="+mn-lt"/>
                        </a:rPr>
                        <a:t>6</a:t>
                      </a:r>
                      <a:r>
                        <a:rPr kumimoji="1" lang="en-US" altLang="ja-JP" sz="1000" dirty="0">
                          <a:solidFill>
                            <a:schemeClr val="tx1"/>
                          </a:solidFill>
                          <a:latin typeface="+mn-lt"/>
                        </a:rPr>
                        <a:t>/Dec/2024</a:t>
                      </a:r>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000" dirty="0">
                          <a:solidFill>
                            <a:schemeClr val="tx1"/>
                          </a:solidFill>
                          <a:latin typeface="+mn-lt"/>
                        </a:rPr>
                        <a:t>R1</a:t>
                      </a:r>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700" dirty="0">
                          <a:solidFill>
                            <a:schemeClr val="tx1"/>
                          </a:solidFill>
                          <a:latin typeface="+mn-lt"/>
                        </a:rPr>
                        <a:t>Label printing system phase2</a:t>
                      </a:r>
                    </a:p>
                    <a:p>
                      <a:r>
                        <a:rPr kumimoji="1" lang="en-US" altLang="ja-JP" sz="700" dirty="0">
                          <a:solidFill>
                            <a:schemeClr val="tx1"/>
                          </a:solidFill>
                          <a:latin typeface="+mn-lt"/>
                        </a:rPr>
                        <a:t>Specifications Documentation EN  Blueprint</a:t>
                      </a: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000" dirty="0">
                          <a:solidFill>
                            <a:schemeClr val="tx1"/>
                          </a:solidFill>
                          <a:latin typeface="+mn-lt"/>
                        </a:rPr>
                        <a:t>First edition </a:t>
                      </a:r>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2148244"/>
                  </a:ext>
                </a:extLst>
              </a:tr>
              <a:tr h="505785">
                <a:tc>
                  <a:txBody>
                    <a:bodyPr/>
                    <a:lstStyle/>
                    <a:p>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en-US" altLang="ja-JP" sz="7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000" dirty="0">
                        <a:solidFill>
                          <a:srgbClr val="3F3F3F"/>
                        </a:solidFill>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3859189"/>
                  </a:ext>
                </a:extLst>
              </a:tr>
              <a:tr h="505785">
                <a:tc>
                  <a:txBody>
                    <a:bodyPr/>
                    <a:lstStyle/>
                    <a:p>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en-US" altLang="ja-JP" sz="700" dirty="0">
                        <a:solidFill>
                          <a:schemeClr val="tx1"/>
                        </a:solidFill>
                        <a:latin typeface="+mn-lt"/>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000" dirty="0">
                        <a:solidFill>
                          <a:srgbClr val="3F3F3F"/>
                        </a:solidFill>
                      </a:endParaRPr>
                    </a:p>
                  </a:txBody>
                  <a:tcPr marL="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3326445"/>
                  </a:ext>
                </a:extLst>
              </a:tr>
            </a:tbl>
          </a:graphicData>
        </a:graphic>
      </p:graphicFrame>
      <p:sp>
        <p:nvSpPr>
          <p:cNvPr id="11" name="スライド番号プレースホルダー 10">
            <a:extLst>
              <a:ext uri="{FF2B5EF4-FFF2-40B4-BE49-F238E27FC236}">
                <a16:creationId xmlns:a16="http://schemas.microsoft.com/office/drawing/2014/main" id="{674C7495-59A2-40E2-A622-FD8030C82660}"/>
              </a:ext>
            </a:extLst>
          </p:cNvPr>
          <p:cNvSpPr>
            <a:spLocks noGrp="1"/>
          </p:cNvSpPr>
          <p:nvPr>
            <p:ph type="sldNum" sz="quarter" idx="12"/>
          </p:nvPr>
        </p:nvSpPr>
        <p:spPr/>
        <p:txBody>
          <a:bodyPr/>
          <a:lstStyle/>
          <a:p>
            <a:fld id="{FABEA90D-F275-432F-8053-456A4E092F4A}" type="slidenum">
              <a:rPr kumimoji="1" lang="ja-JP" altLang="en-US" smtClean="0"/>
              <a:t>2</a:t>
            </a:fld>
            <a:endParaRPr kumimoji="1" lang="ja-JP" altLang="en-US"/>
          </a:p>
        </p:txBody>
      </p:sp>
    </p:spTree>
    <p:extLst>
      <p:ext uri="{BB962C8B-B14F-4D97-AF65-F5344CB8AC3E}">
        <p14:creationId xmlns:p14="http://schemas.microsoft.com/office/powerpoint/2010/main" val="4022434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3CF2B628-9335-4B00-B73B-9012A52144F2}"/>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a:solidFill>
                  <a:schemeClr val="tx1"/>
                </a:solidFill>
              </a:rPr>
              <a:t>■</a:t>
            </a:r>
            <a:r>
              <a:rPr kumimoji="1" lang="en-US" altLang="ja-JP" sz="1400" b="1" dirty="0">
                <a:solidFill>
                  <a:schemeClr val="tx1"/>
                </a:solidFill>
              </a:rPr>
              <a:t>Contents</a:t>
            </a:r>
          </a:p>
        </p:txBody>
      </p:sp>
      <p:sp>
        <p:nvSpPr>
          <p:cNvPr id="2" name="テキスト ボックス 1">
            <a:extLst>
              <a:ext uri="{FF2B5EF4-FFF2-40B4-BE49-F238E27FC236}">
                <a16:creationId xmlns:a16="http://schemas.microsoft.com/office/drawing/2014/main" id="{260BBF93-590E-46B1-959E-D6B1E58C4925}"/>
              </a:ext>
            </a:extLst>
          </p:cNvPr>
          <p:cNvSpPr txBox="1"/>
          <p:nvPr/>
        </p:nvSpPr>
        <p:spPr>
          <a:xfrm>
            <a:off x="406400" y="1025912"/>
            <a:ext cx="6117062" cy="1446550"/>
          </a:xfrm>
          <a:prstGeom prst="rect">
            <a:avLst/>
          </a:prstGeom>
          <a:noFill/>
        </p:spPr>
        <p:txBody>
          <a:bodyPr wrap="square" rtlCol="0">
            <a:spAutoFit/>
          </a:bodyPr>
          <a:lstStyle/>
          <a:p>
            <a:r>
              <a:rPr kumimoji="1" lang="en-US" altLang="ja-JP" sz="1100" dirty="0"/>
              <a:t>1. Overview</a:t>
            </a:r>
          </a:p>
          <a:p>
            <a:r>
              <a:rPr kumimoji="1" lang="en-US" altLang="ja-JP" sz="1100" dirty="0"/>
              <a:t>2. Overall configuration diagram</a:t>
            </a:r>
          </a:p>
          <a:p>
            <a:r>
              <a:rPr kumimoji="1" lang="en-US" altLang="ja-JP" sz="1100" dirty="0"/>
              <a:t>3. Schedule information</a:t>
            </a:r>
          </a:p>
          <a:p>
            <a:r>
              <a:rPr kumimoji="1" lang="en-US" altLang="ja-JP" sz="1100" dirty="0"/>
              <a:t>4. System functional specifications</a:t>
            </a:r>
          </a:p>
          <a:p>
            <a:r>
              <a:rPr kumimoji="1" lang="en-US" altLang="ja-JP" sz="1100" dirty="0"/>
              <a:t>5. Q&amp;A</a:t>
            </a:r>
          </a:p>
          <a:p>
            <a:r>
              <a:rPr kumimoji="1" lang="en-US" altLang="ja-JP" sz="1100" dirty="0"/>
              <a:t>6. Sign off</a:t>
            </a:r>
          </a:p>
          <a:p>
            <a:pPr marL="228600" indent="-228600">
              <a:buAutoNum type="arabicPeriod"/>
            </a:pPr>
            <a:endParaRPr kumimoji="1" lang="en-US" altLang="ja-JP" sz="1100" dirty="0"/>
          </a:p>
          <a:p>
            <a:pPr marL="228600" indent="-228600">
              <a:buAutoNum type="arabicPeriod"/>
            </a:pPr>
            <a:endParaRPr kumimoji="1" lang="en-US" altLang="ja-JP" sz="1100" dirty="0"/>
          </a:p>
        </p:txBody>
      </p:sp>
      <p:sp>
        <p:nvSpPr>
          <p:cNvPr id="3" name="スライド番号プレースホルダー 2">
            <a:extLst>
              <a:ext uri="{FF2B5EF4-FFF2-40B4-BE49-F238E27FC236}">
                <a16:creationId xmlns:a16="http://schemas.microsoft.com/office/drawing/2014/main" id="{67CAA9A5-8087-4AD4-B09F-ABE2347EA125}"/>
              </a:ext>
            </a:extLst>
          </p:cNvPr>
          <p:cNvSpPr>
            <a:spLocks noGrp="1"/>
          </p:cNvSpPr>
          <p:nvPr>
            <p:ph type="sldNum" sz="quarter" idx="12"/>
          </p:nvPr>
        </p:nvSpPr>
        <p:spPr/>
        <p:txBody>
          <a:bodyPr/>
          <a:lstStyle/>
          <a:p>
            <a:fld id="{FABEA90D-F275-432F-8053-456A4E092F4A}" type="slidenum">
              <a:rPr kumimoji="1" lang="ja-JP" altLang="en-US" smtClean="0"/>
              <a:t>3</a:t>
            </a:fld>
            <a:endParaRPr kumimoji="1" lang="ja-JP" altLang="en-US" dirty="0"/>
          </a:p>
        </p:txBody>
      </p:sp>
    </p:spTree>
    <p:extLst>
      <p:ext uri="{BB962C8B-B14F-4D97-AF65-F5344CB8AC3E}">
        <p14:creationId xmlns:p14="http://schemas.microsoft.com/office/powerpoint/2010/main" val="3508431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3CF2B628-9335-4B00-B73B-9012A52144F2}"/>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1. Overview</a:t>
            </a:r>
          </a:p>
        </p:txBody>
      </p:sp>
      <p:sp>
        <p:nvSpPr>
          <p:cNvPr id="2" name="テキスト ボックス 1">
            <a:extLst>
              <a:ext uri="{FF2B5EF4-FFF2-40B4-BE49-F238E27FC236}">
                <a16:creationId xmlns:a16="http://schemas.microsoft.com/office/drawing/2014/main" id="{260BBF93-590E-46B1-959E-D6B1E58C4925}"/>
              </a:ext>
            </a:extLst>
          </p:cNvPr>
          <p:cNvSpPr txBox="1"/>
          <p:nvPr/>
        </p:nvSpPr>
        <p:spPr>
          <a:xfrm>
            <a:off x="406400" y="1025912"/>
            <a:ext cx="6117062" cy="2462213"/>
          </a:xfrm>
          <a:prstGeom prst="rect">
            <a:avLst/>
          </a:prstGeom>
          <a:noFill/>
        </p:spPr>
        <p:txBody>
          <a:bodyPr wrap="square" rtlCol="0">
            <a:spAutoFit/>
          </a:bodyPr>
          <a:lstStyle/>
          <a:p>
            <a:r>
              <a:rPr kumimoji="1" lang="en-US" altLang="ja-JP" sz="1100" dirty="0"/>
              <a:t>We propose a label issuance management system to Asian Stanley. International Limited.</a:t>
            </a:r>
          </a:p>
          <a:p>
            <a:r>
              <a:rPr kumimoji="1" lang="en-US" altLang="ja-JP" sz="1100" dirty="0"/>
              <a:t>By utilizing this system, we will realize “Traceability management”, “Visualization of work” and “Improvement of quality”.</a:t>
            </a:r>
          </a:p>
          <a:p>
            <a:endParaRPr kumimoji="1" lang="en-US" altLang="ja-JP" sz="1100" dirty="0"/>
          </a:p>
          <a:p>
            <a:r>
              <a:rPr kumimoji="1" lang="en-US" altLang="ja-JP" sz="1100" b="1" dirty="0"/>
              <a:t>Advantages of introducing the system</a:t>
            </a:r>
          </a:p>
          <a:p>
            <a:pPr marL="342900" indent="-342900">
              <a:buAutoNum type="arabicPeriod"/>
            </a:pPr>
            <a:r>
              <a:rPr kumimoji="1" lang="en-US" altLang="ja-JP" sz="1100" dirty="0"/>
              <a:t>It is possible to realize </a:t>
            </a:r>
            <a:r>
              <a:rPr kumimoji="1" lang="en-US" altLang="ja-JP" sz="1100" b="1" dirty="0"/>
              <a:t>“Traceability management" and “Improvement of quality" because the log of process work can be recorded.</a:t>
            </a:r>
          </a:p>
          <a:p>
            <a:pPr marL="342900" indent="-342900">
              <a:buAutoNum type="arabicPeriod"/>
            </a:pPr>
            <a:r>
              <a:rPr kumimoji="1" lang="en-US" altLang="ja-JP" sz="1100" dirty="0"/>
              <a:t>By accumulating process work logs in the database, it is possible to output CSV data. Since it is possible to output reports with various granularities such as progress management and work time of processes, </a:t>
            </a:r>
            <a:r>
              <a:rPr kumimoji="1" lang="en-US" altLang="ja-JP" sz="1100" b="1" dirty="0"/>
              <a:t>it is possible to realize "visualization of work".</a:t>
            </a:r>
          </a:p>
          <a:p>
            <a:pPr marL="342900" indent="-342900">
              <a:buAutoNum type="arabicPeriod"/>
            </a:pPr>
            <a:r>
              <a:rPr kumimoji="1" lang="en-US" altLang="ja-JP" sz="1100" dirty="0"/>
              <a:t>Labels are issued just-in-time, which prevents labeling errors on reels. In addition, after labels are issued, </a:t>
            </a:r>
            <a:r>
              <a:rPr kumimoji="1" lang="en-US" altLang="ja-JP" sz="1100" b="1" dirty="0"/>
              <a:t>it is possible to forcibly space them apart, which prevents them from being pasted together and achieves “Improved quality."</a:t>
            </a:r>
          </a:p>
        </p:txBody>
      </p:sp>
      <p:sp>
        <p:nvSpPr>
          <p:cNvPr id="3" name="スライド番号プレースホルダー 2">
            <a:extLst>
              <a:ext uri="{FF2B5EF4-FFF2-40B4-BE49-F238E27FC236}">
                <a16:creationId xmlns:a16="http://schemas.microsoft.com/office/drawing/2014/main" id="{A5AD4792-0BE5-482B-8DBB-C95C1477AACD}"/>
              </a:ext>
            </a:extLst>
          </p:cNvPr>
          <p:cNvSpPr>
            <a:spLocks noGrp="1"/>
          </p:cNvSpPr>
          <p:nvPr>
            <p:ph type="sldNum" sz="quarter" idx="12"/>
          </p:nvPr>
        </p:nvSpPr>
        <p:spPr/>
        <p:txBody>
          <a:bodyPr/>
          <a:lstStyle/>
          <a:p>
            <a:fld id="{FABEA90D-F275-432F-8053-456A4E092F4A}" type="slidenum">
              <a:rPr kumimoji="1" lang="ja-JP" altLang="en-US" smtClean="0"/>
              <a:t>4</a:t>
            </a:fld>
            <a:endParaRPr kumimoji="1" lang="ja-JP" altLang="en-US"/>
          </a:p>
        </p:txBody>
      </p:sp>
    </p:spTree>
    <p:extLst>
      <p:ext uri="{BB962C8B-B14F-4D97-AF65-F5344CB8AC3E}">
        <p14:creationId xmlns:p14="http://schemas.microsoft.com/office/powerpoint/2010/main" val="3021076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3CF2B628-9335-4B00-B73B-9012A52144F2}"/>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2. Overall configuration diagram</a:t>
            </a:r>
          </a:p>
        </p:txBody>
      </p:sp>
      <p:sp>
        <p:nvSpPr>
          <p:cNvPr id="3" name="スライド番号プレースホルダー 2">
            <a:extLst>
              <a:ext uri="{FF2B5EF4-FFF2-40B4-BE49-F238E27FC236}">
                <a16:creationId xmlns:a16="http://schemas.microsoft.com/office/drawing/2014/main" id="{A5AD4792-0BE5-482B-8DBB-C95C1477AACD}"/>
              </a:ext>
            </a:extLst>
          </p:cNvPr>
          <p:cNvSpPr>
            <a:spLocks noGrp="1"/>
          </p:cNvSpPr>
          <p:nvPr>
            <p:ph type="sldNum" sz="quarter" idx="12"/>
          </p:nvPr>
        </p:nvSpPr>
        <p:spPr/>
        <p:txBody>
          <a:bodyPr/>
          <a:lstStyle/>
          <a:p>
            <a:fld id="{FABEA90D-F275-432F-8053-456A4E092F4A}" type="slidenum">
              <a:rPr kumimoji="1" lang="ja-JP" altLang="en-US" smtClean="0"/>
              <a:t>5</a:t>
            </a:fld>
            <a:endParaRPr kumimoji="1" lang="ja-JP" altLang="en-US"/>
          </a:p>
        </p:txBody>
      </p:sp>
      <p:sp>
        <p:nvSpPr>
          <p:cNvPr id="5" name="テキスト ボックス 9">
            <a:extLst>
              <a:ext uri="{FF2B5EF4-FFF2-40B4-BE49-F238E27FC236}">
                <a16:creationId xmlns:a16="http://schemas.microsoft.com/office/drawing/2014/main" id="{AED4F3F8-6915-4DE7-9139-FC007F7F0C43}"/>
              </a:ext>
            </a:extLst>
          </p:cNvPr>
          <p:cNvSpPr txBox="1"/>
          <p:nvPr/>
        </p:nvSpPr>
        <p:spPr>
          <a:xfrm>
            <a:off x="370469" y="1331782"/>
            <a:ext cx="6117061" cy="261610"/>
          </a:xfrm>
          <a:prstGeom prst="rect">
            <a:avLst/>
          </a:prstGeom>
          <a:noFill/>
        </p:spPr>
        <p:txBody>
          <a:bodyPr wrap="square" rtlCol="0">
            <a:spAutoFit/>
          </a:bodyPr>
          <a:lstStyle/>
          <a:p>
            <a:pPr algn="ctr"/>
            <a:r>
              <a:rPr kumimoji="1" lang="en-US" altLang="ja-JP" sz="1100" dirty="0"/>
              <a:t>Overall configuration diagram image</a:t>
            </a:r>
            <a:endParaRPr kumimoji="1" lang="ja-JP" altLang="en-US" sz="1100" dirty="0">
              <a:solidFill>
                <a:srgbClr val="FF0000"/>
              </a:solidFill>
            </a:endParaRPr>
          </a:p>
        </p:txBody>
      </p:sp>
      <p:sp>
        <p:nvSpPr>
          <p:cNvPr id="6" name="テキスト ボックス 1">
            <a:extLst>
              <a:ext uri="{FF2B5EF4-FFF2-40B4-BE49-F238E27FC236}">
                <a16:creationId xmlns:a16="http://schemas.microsoft.com/office/drawing/2014/main" id="{0F5852A6-A398-40C1-A9C6-4E5952460A6C}"/>
              </a:ext>
            </a:extLst>
          </p:cNvPr>
          <p:cNvSpPr txBox="1"/>
          <p:nvPr/>
        </p:nvSpPr>
        <p:spPr>
          <a:xfrm>
            <a:off x="406400" y="1025912"/>
            <a:ext cx="6117062" cy="261610"/>
          </a:xfrm>
          <a:prstGeom prst="rect">
            <a:avLst/>
          </a:prstGeom>
          <a:noFill/>
        </p:spPr>
        <p:txBody>
          <a:bodyPr wrap="square" rtlCol="0">
            <a:spAutoFit/>
          </a:bodyPr>
          <a:lstStyle/>
          <a:p>
            <a:r>
              <a:rPr kumimoji="1" lang="en-US" altLang="ja-JP" sz="1100" dirty="0"/>
              <a:t>Regarding the Process control system, consider the following system configuration.</a:t>
            </a:r>
            <a:endParaRPr kumimoji="1" lang="ja-JP" altLang="en-US" sz="1100" dirty="0"/>
          </a:p>
        </p:txBody>
      </p:sp>
      <p:sp>
        <p:nvSpPr>
          <p:cNvPr id="7" name="正方形/長方形 21">
            <a:extLst>
              <a:ext uri="{FF2B5EF4-FFF2-40B4-BE49-F238E27FC236}">
                <a16:creationId xmlns:a16="http://schemas.microsoft.com/office/drawing/2014/main" id="{FD1E1EA2-74BA-4EB3-B727-37FFBE423C29}"/>
              </a:ext>
            </a:extLst>
          </p:cNvPr>
          <p:cNvSpPr/>
          <p:nvPr/>
        </p:nvSpPr>
        <p:spPr>
          <a:xfrm>
            <a:off x="454443" y="6260154"/>
            <a:ext cx="1859280" cy="121749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b="1" dirty="0">
              <a:solidFill>
                <a:schemeClr val="tx1"/>
              </a:solidFill>
            </a:endParaRPr>
          </a:p>
        </p:txBody>
      </p:sp>
      <p:sp>
        <p:nvSpPr>
          <p:cNvPr id="8" name="正方形/長方形 24">
            <a:extLst>
              <a:ext uri="{FF2B5EF4-FFF2-40B4-BE49-F238E27FC236}">
                <a16:creationId xmlns:a16="http://schemas.microsoft.com/office/drawing/2014/main" id="{4D7666C0-2F7E-41D0-9B3B-34FE566BC22A}"/>
              </a:ext>
            </a:extLst>
          </p:cNvPr>
          <p:cNvSpPr/>
          <p:nvPr/>
        </p:nvSpPr>
        <p:spPr>
          <a:xfrm>
            <a:off x="578796" y="6313565"/>
            <a:ext cx="1633059" cy="259063"/>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b="1" dirty="0">
                <a:solidFill>
                  <a:schemeClr val="tx1"/>
                </a:solidFill>
              </a:rPr>
              <a:t>Server Room</a:t>
            </a:r>
            <a:endParaRPr kumimoji="1" lang="ja-JP" altLang="en-US" sz="800" b="1" dirty="0">
              <a:solidFill>
                <a:schemeClr val="tx1"/>
              </a:solidFill>
            </a:endParaRPr>
          </a:p>
        </p:txBody>
      </p:sp>
      <p:pic>
        <p:nvPicPr>
          <p:cNvPr id="9" name="グラフィックス 122" descr="データベース">
            <a:extLst>
              <a:ext uri="{FF2B5EF4-FFF2-40B4-BE49-F238E27FC236}">
                <a16:creationId xmlns:a16="http://schemas.microsoft.com/office/drawing/2014/main" id="{ECE65D68-A099-4F3C-8663-57940F61960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7190" y="6769449"/>
            <a:ext cx="581178" cy="581178"/>
          </a:xfrm>
          <a:prstGeom prst="rect">
            <a:avLst/>
          </a:prstGeom>
        </p:spPr>
      </p:pic>
      <p:pic>
        <p:nvPicPr>
          <p:cNvPr id="20" name="図 196">
            <a:extLst>
              <a:ext uri="{FF2B5EF4-FFF2-40B4-BE49-F238E27FC236}">
                <a16:creationId xmlns:a16="http://schemas.microsoft.com/office/drawing/2014/main" id="{FCE3900F-ECC2-44E9-887A-8CB14C046F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070" y="8170906"/>
            <a:ext cx="497497" cy="497497"/>
          </a:xfrm>
          <a:prstGeom prst="rect">
            <a:avLst/>
          </a:prstGeom>
        </p:spPr>
      </p:pic>
      <p:sp>
        <p:nvSpPr>
          <p:cNvPr id="21" name="矢印: 右 198">
            <a:extLst>
              <a:ext uri="{FF2B5EF4-FFF2-40B4-BE49-F238E27FC236}">
                <a16:creationId xmlns:a16="http://schemas.microsoft.com/office/drawing/2014/main" id="{DB3D4A6D-471A-4D90-985E-463EB47CB0DA}"/>
              </a:ext>
            </a:extLst>
          </p:cNvPr>
          <p:cNvSpPr/>
          <p:nvPr/>
        </p:nvSpPr>
        <p:spPr>
          <a:xfrm rot="16200000">
            <a:off x="392612" y="7629996"/>
            <a:ext cx="409386" cy="365125"/>
          </a:xfrm>
          <a:prstGeom prst="rightArrow">
            <a:avLst/>
          </a:prstGeom>
          <a:noFill/>
          <a:ln>
            <a:solidFill>
              <a:srgbClr val="000000"/>
            </a:solidFill>
          </a:ln>
        </p:spPr>
        <p:txBody>
          <a:bodyPr lIns="45719" rIns="45719" rtlCol="0" anchor="ctr"/>
          <a:lstStyle/>
          <a:p>
            <a:pPr algn="l"/>
            <a:endParaRPr kumimoji="1" lang="ja-JP" altLang="en-US" sz="1400" dirty="0"/>
          </a:p>
        </p:txBody>
      </p:sp>
      <p:pic>
        <p:nvPicPr>
          <p:cNvPr id="22" name="図 240">
            <a:extLst>
              <a:ext uri="{FF2B5EF4-FFF2-40B4-BE49-F238E27FC236}">
                <a16:creationId xmlns:a16="http://schemas.microsoft.com/office/drawing/2014/main" id="{442ED6D1-8215-4CA7-B56E-C880A3F3E3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7781" y="8170905"/>
            <a:ext cx="497497" cy="497497"/>
          </a:xfrm>
          <a:prstGeom prst="rect">
            <a:avLst/>
          </a:prstGeom>
        </p:spPr>
      </p:pic>
      <p:sp>
        <p:nvSpPr>
          <p:cNvPr id="24" name="矢印: 右 241">
            <a:extLst>
              <a:ext uri="{FF2B5EF4-FFF2-40B4-BE49-F238E27FC236}">
                <a16:creationId xmlns:a16="http://schemas.microsoft.com/office/drawing/2014/main" id="{792CF255-BE86-4546-A5BA-7627BD765D7C}"/>
              </a:ext>
            </a:extLst>
          </p:cNvPr>
          <p:cNvSpPr/>
          <p:nvPr/>
        </p:nvSpPr>
        <p:spPr>
          <a:xfrm rot="5400000">
            <a:off x="1032181" y="7629997"/>
            <a:ext cx="409386" cy="365125"/>
          </a:xfrm>
          <a:prstGeom prst="rightArrow">
            <a:avLst/>
          </a:prstGeom>
          <a:noFill/>
          <a:ln>
            <a:solidFill>
              <a:srgbClr val="000000"/>
            </a:solidFill>
          </a:ln>
        </p:spPr>
        <p:txBody>
          <a:bodyPr lIns="45719" rIns="45719" rtlCol="0" anchor="ctr"/>
          <a:lstStyle/>
          <a:p>
            <a:pPr algn="l"/>
            <a:endParaRPr kumimoji="1" lang="ja-JP" altLang="en-US" sz="1400" dirty="0"/>
          </a:p>
        </p:txBody>
      </p:sp>
      <p:sp>
        <p:nvSpPr>
          <p:cNvPr id="25" name="正方形/長方形 246">
            <a:extLst>
              <a:ext uri="{FF2B5EF4-FFF2-40B4-BE49-F238E27FC236}">
                <a16:creationId xmlns:a16="http://schemas.microsoft.com/office/drawing/2014/main" id="{38D3944C-4407-4EA9-9E9F-4BF6C9CE8869}"/>
              </a:ext>
            </a:extLst>
          </p:cNvPr>
          <p:cNvSpPr/>
          <p:nvPr/>
        </p:nvSpPr>
        <p:spPr>
          <a:xfrm>
            <a:off x="1099544" y="7798792"/>
            <a:ext cx="280962" cy="204550"/>
          </a:xfrm>
          <a:prstGeom prst="rect">
            <a:avLst/>
          </a:prstGeom>
          <a:noFill/>
          <a:ln>
            <a:noFill/>
          </a:ln>
        </p:spPr>
        <p:txBody>
          <a:bodyPr lIns="45719" rIns="45719" rtlCol="0" anchor="ctr"/>
          <a:lstStyle/>
          <a:p>
            <a:pPr algn="ctr"/>
            <a:r>
              <a:rPr kumimoji="1" lang="en-US" altLang="ja-JP" sz="700" dirty="0"/>
              <a:t>OUT</a:t>
            </a:r>
            <a:endParaRPr kumimoji="1" lang="ja-JP" altLang="en-US" sz="700" dirty="0"/>
          </a:p>
        </p:txBody>
      </p:sp>
      <p:sp>
        <p:nvSpPr>
          <p:cNvPr id="26" name="正方形/長方形 248">
            <a:extLst>
              <a:ext uri="{FF2B5EF4-FFF2-40B4-BE49-F238E27FC236}">
                <a16:creationId xmlns:a16="http://schemas.microsoft.com/office/drawing/2014/main" id="{54D5F45F-B41C-45AE-93CE-CB304BF1AFFD}"/>
              </a:ext>
            </a:extLst>
          </p:cNvPr>
          <p:cNvSpPr/>
          <p:nvPr/>
        </p:nvSpPr>
        <p:spPr>
          <a:xfrm>
            <a:off x="458991" y="7792653"/>
            <a:ext cx="280962" cy="204550"/>
          </a:xfrm>
          <a:prstGeom prst="rect">
            <a:avLst/>
          </a:prstGeom>
          <a:noFill/>
          <a:ln>
            <a:noFill/>
          </a:ln>
        </p:spPr>
        <p:txBody>
          <a:bodyPr lIns="45719" rIns="45719" rtlCol="0" anchor="ctr"/>
          <a:lstStyle/>
          <a:p>
            <a:pPr algn="ctr"/>
            <a:r>
              <a:rPr kumimoji="1" lang="en-US" altLang="ja-JP" sz="700" dirty="0"/>
              <a:t>IN</a:t>
            </a:r>
            <a:endParaRPr kumimoji="1" lang="ja-JP" altLang="en-US" sz="700" dirty="0"/>
          </a:p>
        </p:txBody>
      </p:sp>
      <p:pic>
        <p:nvPicPr>
          <p:cNvPr id="27" name="グラフィックス 14" descr="プログラマー">
            <a:extLst>
              <a:ext uri="{FF2B5EF4-FFF2-40B4-BE49-F238E27FC236}">
                <a16:creationId xmlns:a16="http://schemas.microsoft.com/office/drawing/2014/main" id="{25E32F45-9591-454C-AFB1-108DC80F923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07867" y="8129604"/>
            <a:ext cx="545284" cy="545284"/>
          </a:xfrm>
          <a:prstGeom prst="rect">
            <a:avLst/>
          </a:prstGeom>
        </p:spPr>
      </p:pic>
      <p:pic>
        <p:nvPicPr>
          <p:cNvPr id="28" name="グラフィックス 35" descr="プログラマー">
            <a:extLst>
              <a:ext uri="{FF2B5EF4-FFF2-40B4-BE49-F238E27FC236}">
                <a16:creationId xmlns:a16="http://schemas.microsoft.com/office/drawing/2014/main" id="{57CA17FA-CCFD-4DE5-84AD-C4BC5872CDD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477127" y="8129604"/>
            <a:ext cx="545284" cy="545284"/>
          </a:xfrm>
          <a:prstGeom prst="rect">
            <a:avLst/>
          </a:prstGeom>
        </p:spPr>
      </p:pic>
      <p:sp>
        <p:nvSpPr>
          <p:cNvPr id="29" name="正方形/長方形 36">
            <a:extLst>
              <a:ext uri="{FF2B5EF4-FFF2-40B4-BE49-F238E27FC236}">
                <a16:creationId xmlns:a16="http://schemas.microsoft.com/office/drawing/2014/main" id="{9DDF6104-239E-4EB1-87FA-6D034C6BE26C}"/>
              </a:ext>
            </a:extLst>
          </p:cNvPr>
          <p:cNvSpPr/>
          <p:nvPr/>
        </p:nvSpPr>
        <p:spPr>
          <a:xfrm>
            <a:off x="2714694" y="7929291"/>
            <a:ext cx="1476240" cy="210193"/>
          </a:xfrm>
          <a:prstGeom prst="rect">
            <a:avLst/>
          </a:prstGeom>
          <a:noFill/>
          <a:ln>
            <a:solidFill>
              <a:srgbClr val="000000"/>
            </a:solidFill>
          </a:ln>
        </p:spPr>
        <p:txBody>
          <a:bodyPr lIns="45719" rIns="45719" rtlCol="0" anchor="ctr"/>
          <a:lstStyle/>
          <a:p>
            <a:pPr algn="ctr"/>
            <a:r>
              <a:rPr kumimoji="1" lang="en-US" altLang="ja-JP" sz="1000" dirty="0" err="1"/>
              <a:t>ASI</a:t>
            </a:r>
            <a:r>
              <a:rPr kumimoji="1" lang="en-US" altLang="ja-JP" sz="1000" dirty="0"/>
              <a:t> staff</a:t>
            </a:r>
            <a:endParaRPr kumimoji="1" lang="ja-JP" altLang="en-US" sz="1000" dirty="0"/>
          </a:p>
        </p:txBody>
      </p:sp>
      <p:sp>
        <p:nvSpPr>
          <p:cNvPr id="82" name="正方形/長方形 268">
            <a:extLst>
              <a:ext uri="{FF2B5EF4-FFF2-40B4-BE49-F238E27FC236}">
                <a16:creationId xmlns:a16="http://schemas.microsoft.com/office/drawing/2014/main" id="{D02A8394-8190-4807-9F16-F292F8A8D61B}"/>
              </a:ext>
            </a:extLst>
          </p:cNvPr>
          <p:cNvSpPr/>
          <p:nvPr/>
        </p:nvSpPr>
        <p:spPr>
          <a:xfrm>
            <a:off x="1485368" y="5575690"/>
            <a:ext cx="865882" cy="181709"/>
          </a:xfrm>
          <a:prstGeom prst="rect">
            <a:avLst/>
          </a:prstGeom>
          <a:solidFill>
            <a:sysClr val="window" lastClr="FFFFFF"/>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800" i="0" u="none" strike="noStrike" kern="0" cap="none" spc="0" normalizeH="0" baseline="0" noProof="0" dirty="0">
                <a:ln>
                  <a:noFill/>
                </a:ln>
                <a:solidFill>
                  <a:prstClr val="black"/>
                </a:solidFill>
                <a:effectLst/>
                <a:uLnTx/>
                <a:uFillTx/>
                <a:latin typeface="Arial"/>
                <a:ea typeface="メイリオ"/>
                <a:cs typeface="+mn-cs"/>
              </a:rPr>
              <a:t>Ethernet</a:t>
            </a:r>
            <a:endParaRPr kumimoji="1" lang="ja-JP" altLang="en-US" sz="800" i="0" u="none" strike="noStrike" kern="0" cap="none" spc="0" normalizeH="0" baseline="0" noProof="0" dirty="0">
              <a:ln>
                <a:noFill/>
              </a:ln>
              <a:solidFill>
                <a:prstClr val="black"/>
              </a:solidFill>
              <a:effectLst/>
              <a:uLnTx/>
              <a:uFillTx/>
              <a:latin typeface="Arial"/>
              <a:ea typeface="メイリオ"/>
              <a:cs typeface="+mn-cs"/>
            </a:endParaRPr>
          </a:p>
        </p:txBody>
      </p:sp>
      <p:sp>
        <p:nvSpPr>
          <p:cNvPr id="125" name="フローチャート: 書類 237">
            <a:extLst>
              <a:ext uri="{FF2B5EF4-FFF2-40B4-BE49-F238E27FC236}">
                <a16:creationId xmlns:a16="http://schemas.microsoft.com/office/drawing/2014/main" id="{13164D5E-887F-4ABC-A099-04A0240C9F21}"/>
              </a:ext>
            </a:extLst>
          </p:cNvPr>
          <p:cNvSpPr/>
          <p:nvPr/>
        </p:nvSpPr>
        <p:spPr>
          <a:xfrm>
            <a:off x="656046" y="4456857"/>
            <a:ext cx="839519" cy="496308"/>
          </a:xfrm>
          <a:prstGeom prst="flowChartDocument">
            <a:avLst/>
          </a:prstGeom>
          <a:solidFill>
            <a:schemeClr val="bg1"/>
          </a:solidFill>
          <a:ln w="3175">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900" dirty="0">
                <a:solidFill>
                  <a:schemeClr val="tx1"/>
                </a:solidFill>
              </a:rPr>
              <a:t>Process sheet</a:t>
            </a:r>
          </a:p>
          <a:p>
            <a:pPr algn="ctr"/>
            <a:endParaRPr kumimoji="1" lang="en-US" altLang="ja-JP" sz="900" dirty="0">
              <a:solidFill>
                <a:schemeClr val="tx1"/>
              </a:solidFill>
            </a:endParaRPr>
          </a:p>
        </p:txBody>
      </p:sp>
      <p:pic>
        <p:nvPicPr>
          <p:cNvPr id="126" name="グラフィックス 239" descr="バーコード">
            <a:extLst>
              <a:ext uri="{FF2B5EF4-FFF2-40B4-BE49-F238E27FC236}">
                <a16:creationId xmlns:a16="http://schemas.microsoft.com/office/drawing/2014/main" id="{AFE99127-F461-45A2-8351-1363D555E9F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6414" y="4669787"/>
            <a:ext cx="313050" cy="313050"/>
          </a:xfrm>
          <a:prstGeom prst="rect">
            <a:avLst/>
          </a:prstGeom>
        </p:spPr>
      </p:pic>
      <p:sp>
        <p:nvSpPr>
          <p:cNvPr id="127" name="正方形/長方形 11">
            <a:extLst>
              <a:ext uri="{FF2B5EF4-FFF2-40B4-BE49-F238E27FC236}">
                <a16:creationId xmlns:a16="http://schemas.microsoft.com/office/drawing/2014/main" id="{AB711FA8-7A11-4497-90F9-29454918FE65}"/>
              </a:ext>
            </a:extLst>
          </p:cNvPr>
          <p:cNvSpPr/>
          <p:nvPr/>
        </p:nvSpPr>
        <p:spPr>
          <a:xfrm>
            <a:off x="1331847" y="5007234"/>
            <a:ext cx="765646" cy="167722"/>
          </a:xfrm>
          <a:prstGeom prst="rect">
            <a:avLst/>
          </a:prstGeom>
          <a:noFill/>
          <a:ln>
            <a:solidFill>
              <a:srgbClr val="000000"/>
            </a:solidFill>
          </a:ln>
        </p:spPr>
        <p:txBody>
          <a:bodyPr lIns="45719" rIns="45719" rtlCol="0" anchor="ctr"/>
          <a:lstStyle/>
          <a:p>
            <a:pPr algn="ctr"/>
            <a:r>
              <a:rPr kumimoji="1" lang="en-US" altLang="ja-JP" sz="1000" dirty="0"/>
              <a:t>A/P</a:t>
            </a:r>
            <a:endParaRPr kumimoji="1" lang="ja-JP" altLang="en-US" sz="1000" dirty="0"/>
          </a:p>
        </p:txBody>
      </p:sp>
      <p:sp>
        <p:nvSpPr>
          <p:cNvPr id="128" name="正方形/長方形 11">
            <a:extLst>
              <a:ext uri="{FF2B5EF4-FFF2-40B4-BE49-F238E27FC236}">
                <a16:creationId xmlns:a16="http://schemas.microsoft.com/office/drawing/2014/main" id="{8F2C0254-0D47-4AF7-960B-7494D4B9C118}"/>
              </a:ext>
            </a:extLst>
          </p:cNvPr>
          <p:cNvSpPr/>
          <p:nvPr/>
        </p:nvSpPr>
        <p:spPr>
          <a:xfrm>
            <a:off x="4760507" y="4954656"/>
            <a:ext cx="765646" cy="167722"/>
          </a:xfrm>
          <a:prstGeom prst="rect">
            <a:avLst/>
          </a:prstGeom>
          <a:noFill/>
          <a:ln>
            <a:solidFill>
              <a:srgbClr val="000000"/>
            </a:solidFill>
          </a:ln>
        </p:spPr>
        <p:txBody>
          <a:bodyPr lIns="45719" rIns="45719" rtlCol="0" anchor="ctr"/>
          <a:lstStyle/>
          <a:p>
            <a:pPr algn="ctr"/>
            <a:r>
              <a:rPr kumimoji="1" lang="en-US" altLang="ja-JP" sz="1000" dirty="0"/>
              <a:t>A/P</a:t>
            </a:r>
            <a:endParaRPr kumimoji="1" lang="ja-JP" altLang="en-US" sz="1000" dirty="0"/>
          </a:p>
        </p:txBody>
      </p:sp>
      <p:cxnSp>
        <p:nvCxnSpPr>
          <p:cNvPr id="130" name="コネクタ: カギ線 148">
            <a:extLst>
              <a:ext uri="{FF2B5EF4-FFF2-40B4-BE49-F238E27FC236}">
                <a16:creationId xmlns:a16="http://schemas.microsoft.com/office/drawing/2014/main" id="{E4767522-0D7B-4D0B-9BD7-9F5852942D7A}"/>
              </a:ext>
            </a:extLst>
          </p:cNvPr>
          <p:cNvCxnSpPr>
            <a:cxnSpLocks/>
            <a:stCxn id="74" idx="1"/>
            <a:endCxn id="7" idx="0"/>
          </p:cNvCxnSpPr>
          <p:nvPr/>
        </p:nvCxnSpPr>
        <p:spPr>
          <a:xfrm rot="5400000">
            <a:off x="1929971" y="4737311"/>
            <a:ext cx="976955" cy="2068730"/>
          </a:xfrm>
          <a:prstGeom prst="bentConnector5">
            <a:avLst>
              <a:gd name="adj1" fmla="val 23399"/>
              <a:gd name="adj2" fmla="val 99508"/>
              <a:gd name="adj3" fmla="val 76601"/>
            </a:avLst>
          </a:prstGeom>
          <a:ln w="3175" cmpd="dbl">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5" name="コネクタ: カギ線 121">
            <a:extLst>
              <a:ext uri="{FF2B5EF4-FFF2-40B4-BE49-F238E27FC236}">
                <a16:creationId xmlns:a16="http://schemas.microsoft.com/office/drawing/2014/main" id="{65B6208F-7499-4D05-A072-C990A008FEAE}"/>
              </a:ext>
            </a:extLst>
          </p:cNvPr>
          <p:cNvCxnSpPr>
            <a:cxnSpLocks/>
            <a:stCxn id="127" idx="2"/>
            <a:endCxn id="7" idx="0"/>
          </p:cNvCxnSpPr>
          <p:nvPr/>
        </p:nvCxnSpPr>
        <p:spPr>
          <a:xfrm rot="5400000">
            <a:off x="1006778" y="5552262"/>
            <a:ext cx="1085198" cy="330587"/>
          </a:xfrm>
          <a:prstGeom prst="bentConnector3">
            <a:avLst>
              <a:gd name="adj1" fmla="val 31275"/>
            </a:avLst>
          </a:prstGeom>
          <a:ln w="3175" cmpd="dbl">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48" name="コネクタ: カギ線 121">
            <a:extLst>
              <a:ext uri="{FF2B5EF4-FFF2-40B4-BE49-F238E27FC236}">
                <a16:creationId xmlns:a16="http://schemas.microsoft.com/office/drawing/2014/main" id="{FDABD321-8E28-4B82-AED6-0D29AF2F4CC9}"/>
              </a:ext>
            </a:extLst>
          </p:cNvPr>
          <p:cNvCxnSpPr>
            <a:cxnSpLocks/>
          </p:cNvCxnSpPr>
          <p:nvPr/>
        </p:nvCxnSpPr>
        <p:spPr>
          <a:xfrm rot="5400000">
            <a:off x="2673734" y="3847702"/>
            <a:ext cx="1191187" cy="3748004"/>
          </a:xfrm>
          <a:prstGeom prst="bentConnector3">
            <a:avLst>
              <a:gd name="adj1" fmla="val 32941"/>
            </a:avLst>
          </a:prstGeom>
          <a:ln w="3175" cmpd="dbl">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153" name="グラフィックス 19" descr="Wi-Fi">
            <a:extLst>
              <a:ext uri="{FF2B5EF4-FFF2-40B4-BE49-F238E27FC236}">
                <a16:creationId xmlns:a16="http://schemas.microsoft.com/office/drawing/2014/main" id="{66BE7E3B-4E3A-4B27-82EE-FDA11841DB8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94993" y="4452473"/>
            <a:ext cx="666750" cy="666750"/>
          </a:xfrm>
          <a:prstGeom prst="rect">
            <a:avLst/>
          </a:prstGeom>
        </p:spPr>
      </p:pic>
      <p:pic>
        <p:nvPicPr>
          <p:cNvPr id="155" name="グラフィックス 19" descr="Wi-Fi">
            <a:extLst>
              <a:ext uri="{FF2B5EF4-FFF2-40B4-BE49-F238E27FC236}">
                <a16:creationId xmlns:a16="http://schemas.microsoft.com/office/drawing/2014/main" id="{DA7904A4-0B47-4D34-A3FC-2CEA0BF642F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24814" y="4381124"/>
            <a:ext cx="666750" cy="666750"/>
          </a:xfrm>
          <a:prstGeom prst="rect">
            <a:avLst/>
          </a:prstGeom>
        </p:spPr>
      </p:pic>
      <p:pic>
        <p:nvPicPr>
          <p:cNvPr id="4" name="Picture 3">
            <a:extLst>
              <a:ext uri="{FF2B5EF4-FFF2-40B4-BE49-F238E27FC236}">
                <a16:creationId xmlns:a16="http://schemas.microsoft.com/office/drawing/2014/main" id="{1E853186-E3DB-4508-9F98-E48E8FDEAA03}"/>
              </a:ext>
            </a:extLst>
          </p:cNvPr>
          <p:cNvPicPr>
            <a:picLocks noChangeAspect="1"/>
          </p:cNvPicPr>
          <p:nvPr/>
        </p:nvPicPr>
        <p:blipFill rotWithShape="1">
          <a:blip r:embed="rId11">
            <a:extLst>
              <a:ext uri="{28A0092B-C50C-407E-A947-70E740481C1C}">
                <a14:useLocalDpi xmlns:a14="http://schemas.microsoft.com/office/drawing/2010/main" val="0"/>
              </a:ext>
            </a:extLst>
          </a:blip>
          <a:srcRect t="2166"/>
          <a:stretch/>
        </p:blipFill>
        <p:spPr>
          <a:xfrm>
            <a:off x="262249" y="2359985"/>
            <a:ext cx="6372232" cy="1880623"/>
          </a:xfrm>
          <a:prstGeom prst="rect">
            <a:avLst/>
          </a:prstGeom>
          <a:ln>
            <a:solidFill>
              <a:schemeClr val="bg1"/>
            </a:solidFill>
          </a:ln>
        </p:spPr>
      </p:pic>
      <p:sp>
        <p:nvSpPr>
          <p:cNvPr id="74" name="正方形/長方形 1">
            <a:extLst>
              <a:ext uri="{FF2B5EF4-FFF2-40B4-BE49-F238E27FC236}">
                <a16:creationId xmlns:a16="http://schemas.microsoft.com/office/drawing/2014/main" id="{64BAC777-15AF-44AD-B8E8-058D1C93D392}"/>
              </a:ext>
            </a:extLst>
          </p:cNvPr>
          <p:cNvSpPr/>
          <p:nvPr/>
        </p:nvSpPr>
        <p:spPr>
          <a:xfrm rot="16200000">
            <a:off x="1889733" y="649470"/>
            <a:ext cx="3126158" cy="6141301"/>
          </a:xfrm>
          <a:prstGeom prst="rect">
            <a:avLst/>
          </a:prstGeom>
          <a:noFill/>
          <a:ln>
            <a:solidFill>
              <a:srgbClr val="000000"/>
            </a:solidFill>
          </a:ln>
        </p:spPr>
        <p:txBody>
          <a:bodyPr lIns="45719" rIns="45719" rtlCol="0" anchor="ctr"/>
          <a:lstStyle/>
          <a:p>
            <a:pPr algn="l"/>
            <a:endParaRPr kumimoji="1" lang="ja-JP" altLang="en-US" sz="1400" dirty="0"/>
          </a:p>
        </p:txBody>
      </p:sp>
      <p:sp>
        <p:nvSpPr>
          <p:cNvPr id="13" name="正方形/長方形 12">
            <a:extLst>
              <a:ext uri="{FF2B5EF4-FFF2-40B4-BE49-F238E27FC236}">
                <a16:creationId xmlns:a16="http://schemas.microsoft.com/office/drawing/2014/main" id="{7A7E3F70-2A0C-4693-B7A3-2F0C925AAAE7}"/>
              </a:ext>
            </a:extLst>
          </p:cNvPr>
          <p:cNvSpPr/>
          <p:nvPr/>
        </p:nvSpPr>
        <p:spPr>
          <a:xfrm>
            <a:off x="254000" y="1710804"/>
            <a:ext cx="6339193" cy="7470593"/>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b="1" dirty="0">
              <a:solidFill>
                <a:schemeClr val="tx1"/>
              </a:solidFill>
            </a:endParaRPr>
          </a:p>
        </p:txBody>
      </p:sp>
      <p:pic>
        <p:nvPicPr>
          <p:cNvPr id="31" name="図 253">
            <a:extLst>
              <a:ext uri="{FF2B5EF4-FFF2-40B4-BE49-F238E27FC236}">
                <a16:creationId xmlns:a16="http://schemas.microsoft.com/office/drawing/2014/main" id="{D9EAF2A2-4E1C-435E-ACFE-58A9ABF98E2E}"/>
              </a:ext>
            </a:extLst>
          </p:cNvPr>
          <p:cNvPicPr>
            <a:picLocks noChangeAspect="1"/>
          </p:cNvPicPr>
          <p:nvPr/>
        </p:nvPicPr>
        <p:blipFill rotWithShape="1">
          <a:blip r:embed="rId12">
            <a:extLst>
              <a:ext uri="{28A0092B-C50C-407E-A947-70E740481C1C}">
                <a14:useLocalDpi xmlns:a14="http://schemas.microsoft.com/office/drawing/2010/main" val="0"/>
              </a:ext>
            </a:extLst>
          </a:blip>
          <a:srcRect l="13039" t="15867" r="10122" b="7321"/>
          <a:stretch/>
        </p:blipFill>
        <p:spPr>
          <a:xfrm>
            <a:off x="1609507" y="8169121"/>
            <a:ext cx="551394" cy="551201"/>
          </a:xfrm>
          <a:prstGeom prst="rect">
            <a:avLst/>
          </a:prstGeom>
        </p:spPr>
      </p:pic>
      <p:sp>
        <p:nvSpPr>
          <p:cNvPr id="32" name="矢印: 右 241">
            <a:extLst>
              <a:ext uri="{FF2B5EF4-FFF2-40B4-BE49-F238E27FC236}">
                <a16:creationId xmlns:a16="http://schemas.microsoft.com/office/drawing/2014/main" id="{94B8F471-5A90-4055-9053-D197AA3E6E2A}"/>
              </a:ext>
            </a:extLst>
          </p:cNvPr>
          <p:cNvSpPr/>
          <p:nvPr/>
        </p:nvSpPr>
        <p:spPr>
          <a:xfrm rot="5400000">
            <a:off x="1702741" y="7629997"/>
            <a:ext cx="409386" cy="365125"/>
          </a:xfrm>
          <a:prstGeom prst="rightArrow">
            <a:avLst/>
          </a:prstGeom>
          <a:noFill/>
          <a:ln>
            <a:solidFill>
              <a:srgbClr val="000000"/>
            </a:solidFill>
          </a:ln>
        </p:spPr>
        <p:txBody>
          <a:bodyPr lIns="45719" rIns="45719" rtlCol="0" anchor="ctr"/>
          <a:lstStyle/>
          <a:p>
            <a:pPr algn="l"/>
            <a:endParaRPr kumimoji="1" lang="ja-JP" altLang="en-US" sz="1400" dirty="0"/>
          </a:p>
        </p:txBody>
      </p:sp>
      <p:sp>
        <p:nvSpPr>
          <p:cNvPr id="33" name="正方形/長方形 246">
            <a:extLst>
              <a:ext uri="{FF2B5EF4-FFF2-40B4-BE49-F238E27FC236}">
                <a16:creationId xmlns:a16="http://schemas.microsoft.com/office/drawing/2014/main" id="{2975CB52-76E6-4EEA-AB92-4D491C7DBD68}"/>
              </a:ext>
            </a:extLst>
          </p:cNvPr>
          <p:cNvSpPr/>
          <p:nvPr/>
        </p:nvSpPr>
        <p:spPr>
          <a:xfrm>
            <a:off x="1770104" y="7798792"/>
            <a:ext cx="280962" cy="204550"/>
          </a:xfrm>
          <a:prstGeom prst="rect">
            <a:avLst/>
          </a:prstGeom>
          <a:noFill/>
          <a:ln>
            <a:noFill/>
          </a:ln>
        </p:spPr>
        <p:txBody>
          <a:bodyPr lIns="45719" rIns="45719" rtlCol="0" anchor="ctr"/>
          <a:lstStyle/>
          <a:p>
            <a:pPr algn="ctr"/>
            <a:r>
              <a:rPr kumimoji="1" lang="en-US" altLang="ja-JP" sz="700" dirty="0"/>
              <a:t>OUT</a:t>
            </a:r>
            <a:endParaRPr kumimoji="1" lang="ja-JP" altLang="en-US" sz="700" dirty="0"/>
          </a:p>
        </p:txBody>
      </p:sp>
      <p:pic>
        <p:nvPicPr>
          <p:cNvPr id="34" name="図 255">
            <a:extLst>
              <a:ext uri="{FF2B5EF4-FFF2-40B4-BE49-F238E27FC236}">
                <a16:creationId xmlns:a16="http://schemas.microsoft.com/office/drawing/2014/main" id="{F31B1654-B4BA-453A-9675-9CC281636A9D}"/>
              </a:ext>
            </a:extLst>
          </p:cNvPr>
          <p:cNvPicPr>
            <a:picLocks noChangeAspect="1"/>
          </p:cNvPicPr>
          <p:nvPr/>
        </p:nvPicPr>
        <p:blipFill rotWithShape="1">
          <a:blip r:embed="rId13">
            <a:extLst>
              <a:ext uri="{28A0092B-C50C-407E-A947-70E740481C1C}">
                <a14:useLocalDpi xmlns:a14="http://schemas.microsoft.com/office/drawing/2010/main" val="0"/>
              </a:ext>
            </a:extLst>
          </a:blip>
          <a:srcRect l="12487" t="20333" r="12662" b="20482"/>
          <a:stretch/>
        </p:blipFill>
        <p:spPr>
          <a:xfrm>
            <a:off x="3141203" y="4381124"/>
            <a:ext cx="480405" cy="379864"/>
          </a:xfrm>
          <a:prstGeom prst="rect">
            <a:avLst/>
          </a:prstGeom>
        </p:spPr>
      </p:pic>
      <p:sp>
        <p:nvSpPr>
          <p:cNvPr id="35" name="二等辺三角形 1">
            <a:extLst>
              <a:ext uri="{FF2B5EF4-FFF2-40B4-BE49-F238E27FC236}">
                <a16:creationId xmlns:a16="http://schemas.microsoft.com/office/drawing/2014/main" id="{715E8266-754E-4B3C-A489-471FBB3FD546}"/>
              </a:ext>
            </a:extLst>
          </p:cNvPr>
          <p:cNvSpPr/>
          <p:nvPr/>
        </p:nvSpPr>
        <p:spPr>
          <a:xfrm>
            <a:off x="2106173" y="7844528"/>
            <a:ext cx="243840" cy="213360"/>
          </a:xfrm>
          <a:prstGeom prst="triangl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th-TH" altLang="ja-JP" sz="800" dirty="0">
                <a:solidFill>
                  <a:schemeClr val="tx1"/>
                </a:solidFill>
              </a:rPr>
              <a:t>6</a:t>
            </a:r>
            <a:endParaRPr kumimoji="1" lang="ja-JP" altLang="en-US" sz="800" dirty="0">
              <a:solidFill>
                <a:schemeClr val="tx1"/>
              </a:solidFill>
            </a:endParaRPr>
          </a:p>
        </p:txBody>
      </p:sp>
      <p:sp>
        <p:nvSpPr>
          <p:cNvPr id="36" name="二等辺三角形 1">
            <a:extLst>
              <a:ext uri="{FF2B5EF4-FFF2-40B4-BE49-F238E27FC236}">
                <a16:creationId xmlns:a16="http://schemas.microsoft.com/office/drawing/2014/main" id="{DC0733FE-6C21-4B02-82C5-03887C3F2551}"/>
              </a:ext>
            </a:extLst>
          </p:cNvPr>
          <p:cNvSpPr/>
          <p:nvPr/>
        </p:nvSpPr>
        <p:spPr>
          <a:xfrm>
            <a:off x="3670995" y="4334241"/>
            <a:ext cx="243840" cy="213360"/>
          </a:xfrm>
          <a:prstGeom prst="triangle">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th-TH" altLang="ja-JP" sz="800" dirty="0">
                <a:solidFill>
                  <a:schemeClr val="tx1"/>
                </a:solidFill>
              </a:rPr>
              <a:t>6</a:t>
            </a:r>
            <a:endParaRPr kumimoji="1" lang="ja-JP" altLang="en-US" sz="800" dirty="0">
              <a:solidFill>
                <a:schemeClr val="tx1"/>
              </a:solidFill>
            </a:endParaRPr>
          </a:p>
        </p:txBody>
      </p:sp>
      <p:sp>
        <p:nvSpPr>
          <p:cNvPr id="2" name="正方形/長方形 50">
            <a:extLst>
              <a:ext uri="{FF2B5EF4-FFF2-40B4-BE49-F238E27FC236}">
                <a16:creationId xmlns:a16="http://schemas.microsoft.com/office/drawing/2014/main" id="{E2F6B45B-A0BD-DB27-C8E6-C071CABB4A52}"/>
              </a:ext>
            </a:extLst>
          </p:cNvPr>
          <p:cNvSpPr/>
          <p:nvPr/>
        </p:nvSpPr>
        <p:spPr>
          <a:xfrm>
            <a:off x="536219" y="8778667"/>
            <a:ext cx="1560037" cy="20284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800" dirty="0">
                <a:solidFill>
                  <a:srgbClr val="FF0000"/>
                </a:solidFill>
              </a:rPr>
              <a:t>Modify master data &amp; reports</a:t>
            </a:r>
          </a:p>
        </p:txBody>
      </p:sp>
      <p:sp>
        <p:nvSpPr>
          <p:cNvPr id="11" name="正方形/長方形 50">
            <a:extLst>
              <a:ext uri="{FF2B5EF4-FFF2-40B4-BE49-F238E27FC236}">
                <a16:creationId xmlns:a16="http://schemas.microsoft.com/office/drawing/2014/main" id="{2B959E00-D101-F5F4-0DE1-5BCC91127D53}"/>
              </a:ext>
            </a:extLst>
          </p:cNvPr>
          <p:cNvSpPr/>
          <p:nvPr/>
        </p:nvSpPr>
        <p:spPr>
          <a:xfrm>
            <a:off x="2235171" y="1840109"/>
            <a:ext cx="2369148" cy="25906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b="1" dirty="0">
                <a:solidFill>
                  <a:srgbClr val="FF0000"/>
                </a:solidFill>
              </a:rPr>
              <a:t>*</a:t>
            </a:r>
            <a:r>
              <a:rPr kumimoji="1" lang="en-US" altLang="ja-JP" sz="900" b="1" dirty="0">
                <a:solidFill>
                  <a:srgbClr val="FF0000"/>
                </a:solidFill>
              </a:rPr>
              <a:t> </a:t>
            </a:r>
            <a:r>
              <a:rPr kumimoji="1" lang="en-US" altLang="ja-JP" sz="800" b="1" dirty="0">
                <a:solidFill>
                  <a:srgbClr val="FF0000"/>
                </a:solidFill>
              </a:rPr>
              <a:t>Modify the functionality of the application.</a:t>
            </a:r>
            <a:endParaRPr kumimoji="1" lang="ja-JP" altLang="en-US" sz="800" b="1" dirty="0">
              <a:solidFill>
                <a:srgbClr val="FF0000"/>
              </a:solidFill>
            </a:endParaRPr>
          </a:p>
        </p:txBody>
      </p:sp>
    </p:spTree>
    <p:extLst>
      <p:ext uri="{BB962C8B-B14F-4D97-AF65-F5344CB8AC3E}">
        <p14:creationId xmlns:p14="http://schemas.microsoft.com/office/powerpoint/2010/main" val="4223169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5AD4792-0BE5-482B-8DBB-C95C1477AACD}"/>
              </a:ext>
            </a:extLst>
          </p:cNvPr>
          <p:cNvSpPr>
            <a:spLocks noGrp="1"/>
          </p:cNvSpPr>
          <p:nvPr>
            <p:ph type="sldNum" sz="quarter" idx="12"/>
          </p:nvPr>
        </p:nvSpPr>
        <p:spPr/>
        <p:txBody>
          <a:bodyPr/>
          <a:lstStyle/>
          <a:p>
            <a:fld id="{FABEA90D-F275-432F-8053-456A4E092F4A}" type="slidenum">
              <a:rPr kumimoji="1" lang="ja-JP" altLang="en-US" smtClean="0"/>
              <a:t>6</a:t>
            </a:fld>
            <a:endParaRPr kumimoji="1" lang="ja-JP" altLang="en-US"/>
          </a:p>
        </p:txBody>
      </p:sp>
      <p:sp>
        <p:nvSpPr>
          <p:cNvPr id="17" name="正方形/長方形 16">
            <a:extLst>
              <a:ext uri="{FF2B5EF4-FFF2-40B4-BE49-F238E27FC236}">
                <a16:creationId xmlns:a16="http://schemas.microsoft.com/office/drawing/2014/main" id="{63762151-4328-4DD9-8D29-5A720332379A}"/>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3. Document information</a:t>
            </a:r>
          </a:p>
        </p:txBody>
      </p:sp>
      <p:sp>
        <p:nvSpPr>
          <p:cNvPr id="29" name="テキスト ボックス 28">
            <a:extLst>
              <a:ext uri="{FF2B5EF4-FFF2-40B4-BE49-F238E27FC236}">
                <a16:creationId xmlns:a16="http://schemas.microsoft.com/office/drawing/2014/main" id="{67CC20DF-9AB7-4DA3-BDFC-90CE3856E41C}"/>
              </a:ext>
            </a:extLst>
          </p:cNvPr>
          <p:cNvSpPr txBox="1"/>
          <p:nvPr/>
        </p:nvSpPr>
        <p:spPr>
          <a:xfrm>
            <a:off x="328341" y="1022093"/>
            <a:ext cx="5058472" cy="261610"/>
          </a:xfrm>
          <a:prstGeom prst="rect">
            <a:avLst/>
          </a:prstGeom>
          <a:noFill/>
        </p:spPr>
        <p:txBody>
          <a:bodyPr wrap="square" rtlCol="0">
            <a:spAutoFit/>
          </a:bodyPr>
          <a:lstStyle/>
          <a:p>
            <a:r>
              <a:rPr kumimoji="1" lang="en-US" altLang="ja-JP" sz="1100" b="1" dirty="0"/>
              <a:t>1. Master Data</a:t>
            </a:r>
          </a:p>
        </p:txBody>
      </p:sp>
      <p:pic>
        <p:nvPicPr>
          <p:cNvPr id="6" name="Picture 5">
            <a:extLst>
              <a:ext uri="{FF2B5EF4-FFF2-40B4-BE49-F238E27FC236}">
                <a16:creationId xmlns:a16="http://schemas.microsoft.com/office/drawing/2014/main" id="{E3BAEF10-FA8F-6A4C-AD7A-D2385981D1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068" y="1989548"/>
            <a:ext cx="5539740" cy="883430"/>
          </a:xfrm>
          <a:prstGeom prst="rect">
            <a:avLst/>
          </a:prstGeom>
        </p:spPr>
      </p:pic>
      <p:sp>
        <p:nvSpPr>
          <p:cNvPr id="8" name="テキスト ボックス 28">
            <a:extLst>
              <a:ext uri="{FF2B5EF4-FFF2-40B4-BE49-F238E27FC236}">
                <a16:creationId xmlns:a16="http://schemas.microsoft.com/office/drawing/2014/main" id="{E7C76643-0D88-28E9-0029-1751EF41A5EE}"/>
              </a:ext>
            </a:extLst>
          </p:cNvPr>
          <p:cNvSpPr txBox="1"/>
          <p:nvPr/>
        </p:nvSpPr>
        <p:spPr>
          <a:xfrm>
            <a:off x="510539" y="1353007"/>
            <a:ext cx="5875973" cy="430887"/>
          </a:xfrm>
          <a:prstGeom prst="rect">
            <a:avLst/>
          </a:prstGeom>
          <a:noFill/>
        </p:spPr>
        <p:txBody>
          <a:bodyPr wrap="square" rtlCol="0">
            <a:spAutoFit/>
          </a:bodyPr>
          <a:lstStyle/>
          <a:p>
            <a:r>
              <a:rPr kumimoji="1" lang="en-US" altLang="ja-JP" sz="1100" b="1" dirty="0"/>
              <a:t>1.1 User</a:t>
            </a:r>
          </a:p>
          <a:p>
            <a:r>
              <a:rPr kumimoji="1" lang="en-US" altLang="ja-JP" sz="1100" b="1" dirty="0"/>
              <a:t>	</a:t>
            </a:r>
            <a:r>
              <a:rPr kumimoji="1" lang="en-US" altLang="ja-JP" sz="1100" dirty="0"/>
              <a:t>add new column “taping”  </a:t>
            </a:r>
            <a:r>
              <a:rPr kumimoji="1" lang="en-US" altLang="ja-JP" sz="1100" b="1" dirty="0"/>
              <a:t>Allow to work = 1  ,  Not allowed to work = 0</a:t>
            </a:r>
          </a:p>
        </p:txBody>
      </p:sp>
      <p:sp>
        <p:nvSpPr>
          <p:cNvPr id="9" name="Rectangle 8">
            <a:extLst>
              <a:ext uri="{FF2B5EF4-FFF2-40B4-BE49-F238E27FC236}">
                <a16:creationId xmlns:a16="http://schemas.microsoft.com/office/drawing/2014/main" id="{0127A4BD-5330-5C43-9866-57EEE7A2D4B6}"/>
              </a:ext>
            </a:extLst>
          </p:cNvPr>
          <p:cNvSpPr/>
          <p:nvPr/>
        </p:nvSpPr>
        <p:spPr>
          <a:xfrm>
            <a:off x="5673087" y="1989548"/>
            <a:ext cx="426721" cy="577661"/>
          </a:xfrm>
          <a:prstGeom prst="rect">
            <a:avLst/>
          </a:prstGeom>
          <a:noFill/>
          <a:ln w="19050">
            <a:solidFill>
              <a:srgbClr val="FF0000"/>
            </a:solidFill>
            <a:prstDash val="sysDash"/>
          </a:ln>
        </p:spPr>
        <p:txBody>
          <a:bodyPr lIns="45719" rIns="45719" rtlCol="0" anchor="ctr"/>
          <a:lstStyle/>
          <a:p>
            <a:pPr algn="l"/>
            <a:endParaRPr kumimoji="1" lang="en-US" sz="1400" dirty="0"/>
          </a:p>
        </p:txBody>
      </p:sp>
    </p:spTree>
    <p:extLst>
      <p:ext uri="{BB962C8B-B14F-4D97-AF65-F5344CB8AC3E}">
        <p14:creationId xmlns:p14="http://schemas.microsoft.com/office/powerpoint/2010/main" val="1532422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F2FCB-64DE-FE90-1790-D76C81C06586}"/>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838FDD1B-5DB3-E5C4-9598-1B40E2FDCED2}"/>
              </a:ext>
            </a:extLst>
          </p:cNvPr>
          <p:cNvSpPr>
            <a:spLocks noGrp="1"/>
          </p:cNvSpPr>
          <p:nvPr>
            <p:ph type="sldNum" sz="quarter" idx="12"/>
          </p:nvPr>
        </p:nvSpPr>
        <p:spPr/>
        <p:txBody>
          <a:bodyPr/>
          <a:lstStyle/>
          <a:p>
            <a:fld id="{FABEA90D-F275-432F-8053-456A4E092F4A}" type="slidenum">
              <a:rPr kumimoji="1" lang="ja-JP" altLang="en-US" smtClean="0"/>
              <a:t>7</a:t>
            </a:fld>
            <a:endParaRPr kumimoji="1" lang="ja-JP" altLang="en-US"/>
          </a:p>
        </p:txBody>
      </p:sp>
      <p:sp>
        <p:nvSpPr>
          <p:cNvPr id="17" name="正方形/長方形 16">
            <a:extLst>
              <a:ext uri="{FF2B5EF4-FFF2-40B4-BE49-F238E27FC236}">
                <a16:creationId xmlns:a16="http://schemas.microsoft.com/office/drawing/2014/main" id="{F13042D1-B501-E89C-9624-0958F7F4FA11}"/>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3. Document information</a:t>
            </a:r>
          </a:p>
        </p:txBody>
      </p:sp>
      <p:sp>
        <p:nvSpPr>
          <p:cNvPr id="29" name="テキスト ボックス 28">
            <a:extLst>
              <a:ext uri="{FF2B5EF4-FFF2-40B4-BE49-F238E27FC236}">
                <a16:creationId xmlns:a16="http://schemas.microsoft.com/office/drawing/2014/main" id="{2AA11E10-15CD-EBE1-A8B8-F4DD8C5D75B2}"/>
              </a:ext>
            </a:extLst>
          </p:cNvPr>
          <p:cNvSpPr txBox="1"/>
          <p:nvPr/>
        </p:nvSpPr>
        <p:spPr>
          <a:xfrm>
            <a:off x="328341" y="1022093"/>
            <a:ext cx="5058472" cy="261610"/>
          </a:xfrm>
          <a:prstGeom prst="rect">
            <a:avLst/>
          </a:prstGeom>
          <a:noFill/>
        </p:spPr>
        <p:txBody>
          <a:bodyPr wrap="square" rtlCol="0">
            <a:spAutoFit/>
          </a:bodyPr>
          <a:lstStyle/>
          <a:p>
            <a:r>
              <a:rPr kumimoji="1" lang="en-US" altLang="ja-JP" sz="1100" b="1" dirty="0"/>
              <a:t>2. Report (Exp.)</a:t>
            </a:r>
          </a:p>
        </p:txBody>
      </p:sp>
      <p:pic>
        <p:nvPicPr>
          <p:cNvPr id="6" name="Picture 5">
            <a:extLst>
              <a:ext uri="{FF2B5EF4-FFF2-40B4-BE49-F238E27FC236}">
                <a16:creationId xmlns:a16="http://schemas.microsoft.com/office/drawing/2014/main" id="{C5F2D9AD-93F9-71AD-5D44-5DC578A11DD5}"/>
              </a:ext>
            </a:extLst>
          </p:cNvPr>
          <p:cNvPicPr>
            <a:picLocks noChangeAspect="1"/>
          </p:cNvPicPr>
          <p:nvPr/>
        </p:nvPicPr>
        <p:blipFill rotWithShape="1">
          <a:blip r:embed="rId2">
            <a:extLst>
              <a:ext uri="{28A0092B-C50C-407E-A947-70E740481C1C}">
                <a14:useLocalDpi xmlns:a14="http://schemas.microsoft.com/office/drawing/2010/main" val="0"/>
              </a:ext>
            </a:extLst>
          </a:blip>
          <a:srcRect r="64082"/>
          <a:stretch/>
        </p:blipFill>
        <p:spPr>
          <a:xfrm>
            <a:off x="328342" y="1438626"/>
            <a:ext cx="6195122" cy="1752809"/>
          </a:xfrm>
          <a:prstGeom prst="rect">
            <a:avLst/>
          </a:prstGeom>
        </p:spPr>
      </p:pic>
      <p:pic>
        <p:nvPicPr>
          <p:cNvPr id="7" name="Picture 6">
            <a:extLst>
              <a:ext uri="{FF2B5EF4-FFF2-40B4-BE49-F238E27FC236}">
                <a16:creationId xmlns:a16="http://schemas.microsoft.com/office/drawing/2014/main" id="{3374421F-F215-34C0-DD5D-36C98FB58D60}"/>
              </a:ext>
            </a:extLst>
          </p:cNvPr>
          <p:cNvPicPr>
            <a:picLocks noChangeAspect="1"/>
          </p:cNvPicPr>
          <p:nvPr/>
        </p:nvPicPr>
        <p:blipFill rotWithShape="1">
          <a:blip r:embed="rId2">
            <a:extLst>
              <a:ext uri="{28A0092B-C50C-407E-A947-70E740481C1C}">
                <a14:useLocalDpi xmlns:a14="http://schemas.microsoft.com/office/drawing/2010/main" val="0"/>
              </a:ext>
            </a:extLst>
          </a:blip>
          <a:srcRect l="35904" r="33392"/>
          <a:stretch/>
        </p:blipFill>
        <p:spPr>
          <a:xfrm>
            <a:off x="328341" y="3553516"/>
            <a:ext cx="5818459" cy="1925807"/>
          </a:xfrm>
          <a:prstGeom prst="rect">
            <a:avLst/>
          </a:prstGeom>
        </p:spPr>
      </p:pic>
      <p:pic>
        <p:nvPicPr>
          <p:cNvPr id="8" name="Picture 7">
            <a:extLst>
              <a:ext uri="{FF2B5EF4-FFF2-40B4-BE49-F238E27FC236}">
                <a16:creationId xmlns:a16="http://schemas.microsoft.com/office/drawing/2014/main" id="{7F0101D8-5FCA-01D1-B99E-4C20DE133061}"/>
              </a:ext>
            </a:extLst>
          </p:cNvPr>
          <p:cNvPicPr>
            <a:picLocks noChangeAspect="1"/>
          </p:cNvPicPr>
          <p:nvPr/>
        </p:nvPicPr>
        <p:blipFill rotWithShape="1">
          <a:blip r:embed="rId2">
            <a:extLst>
              <a:ext uri="{28A0092B-C50C-407E-A947-70E740481C1C}">
                <a14:useLocalDpi xmlns:a14="http://schemas.microsoft.com/office/drawing/2010/main" val="0"/>
              </a:ext>
            </a:extLst>
          </a:blip>
          <a:srcRect l="66649"/>
          <a:stretch/>
        </p:blipFill>
        <p:spPr>
          <a:xfrm>
            <a:off x="328341" y="5831281"/>
            <a:ext cx="6320266" cy="1925807"/>
          </a:xfrm>
          <a:prstGeom prst="rect">
            <a:avLst/>
          </a:prstGeom>
        </p:spPr>
      </p:pic>
    </p:spTree>
    <p:extLst>
      <p:ext uri="{BB962C8B-B14F-4D97-AF65-F5344CB8AC3E}">
        <p14:creationId xmlns:p14="http://schemas.microsoft.com/office/powerpoint/2010/main" val="2002539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1CC79-771F-2529-35DB-54A01CA0704F}"/>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7EC41EDF-3A8F-5CB9-21FD-6DE7A1D14573}"/>
              </a:ext>
            </a:extLst>
          </p:cNvPr>
          <p:cNvSpPr>
            <a:spLocks noGrp="1"/>
          </p:cNvSpPr>
          <p:nvPr>
            <p:ph type="sldNum" sz="quarter" idx="12"/>
          </p:nvPr>
        </p:nvSpPr>
        <p:spPr/>
        <p:txBody>
          <a:bodyPr/>
          <a:lstStyle/>
          <a:p>
            <a:fld id="{FABEA90D-F275-432F-8053-456A4E092F4A}" type="slidenum">
              <a:rPr kumimoji="1" lang="ja-JP" altLang="en-US" smtClean="0"/>
              <a:t>8</a:t>
            </a:fld>
            <a:endParaRPr kumimoji="1" lang="ja-JP" altLang="en-US"/>
          </a:p>
        </p:txBody>
      </p:sp>
      <p:sp>
        <p:nvSpPr>
          <p:cNvPr id="17" name="正方形/長方形 16">
            <a:extLst>
              <a:ext uri="{FF2B5EF4-FFF2-40B4-BE49-F238E27FC236}">
                <a16:creationId xmlns:a16="http://schemas.microsoft.com/office/drawing/2014/main" id="{E3C64A22-F126-403A-60E1-99E9206A745F}"/>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4. System functional specifications</a:t>
            </a:r>
          </a:p>
        </p:txBody>
      </p:sp>
      <p:sp>
        <p:nvSpPr>
          <p:cNvPr id="18" name="テキスト ボックス 17">
            <a:extLst>
              <a:ext uri="{FF2B5EF4-FFF2-40B4-BE49-F238E27FC236}">
                <a16:creationId xmlns:a16="http://schemas.microsoft.com/office/drawing/2014/main" id="{048DA4CD-D123-31AA-B9AD-13E250E9AFE0}"/>
              </a:ext>
            </a:extLst>
          </p:cNvPr>
          <p:cNvSpPr txBox="1"/>
          <p:nvPr/>
        </p:nvSpPr>
        <p:spPr>
          <a:xfrm>
            <a:off x="406400" y="1025912"/>
            <a:ext cx="6117062" cy="261610"/>
          </a:xfrm>
          <a:prstGeom prst="rect">
            <a:avLst/>
          </a:prstGeom>
          <a:noFill/>
        </p:spPr>
        <p:txBody>
          <a:bodyPr wrap="square" rtlCol="0">
            <a:spAutoFit/>
          </a:bodyPr>
          <a:lstStyle/>
          <a:p>
            <a:r>
              <a:rPr kumimoji="1" lang="en-US" altLang="ja-JP" sz="1100" b="1" dirty="0"/>
              <a:t>4-1. Handy terminal screen image</a:t>
            </a:r>
          </a:p>
        </p:txBody>
      </p:sp>
      <p:sp>
        <p:nvSpPr>
          <p:cNvPr id="38" name="テキスト ボックス 37">
            <a:extLst>
              <a:ext uri="{FF2B5EF4-FFF2-40B4-BE49-F238E27FC236}">
                <a16:creationId xmlns:a16="http://schemas.microsoft.com/office/drawing/2014/main" id="{B450F29C-9071-B153-AA13-CD5A3B61FF0C}"/>
              </a:ext>
            </a:extLst>
          </p:cNvPr>
          <p:cNvSpPr txBox="1"/>
          <p:nvPr/>
        </p:nvSpPr>
        <p:spPr>
          <a:xfrm>
            <a:off x="334539" y="1266748"/>
            <a:ext cx="6117061" cy="261610"/>
          </a:xfrm>
          <a:prstGeom prst="rect">
            <a:avLst/>
          </a:prstGeom>
          <a:noFill/>
        </p:spPr>
        <p:txBody>
          <a:bodyPr wrap="square" rtlCol="0">
            <a:spAutoFit/>
          </a:bodyPr>
          <a:lstStyle/>
          <a:p>
            <a:pPr algn="ctr"/>
            <a:r>
              <a:rPr kumimoji="1" lang="en-US" altLang="ja-JP" sz="1100" dirty="0"/>
              <a:t>Handy terminal function / screen image</a:t>
            </a:r>
            <a:endParaRPr kumimoji="1" lang="ja-JP" altLang="en-US" sz="1100" dirty="0">
              <a:solidFill>
                <a:srgbClr val="FF0000"/>
              </a:solidFill>
            </a:endParaRPr>
          </a:p>
        </p:txBody>
      </p:sp>
      <p:sp>
        <p:nvSpPr>
          <p:cNvPr id="40" name="正方形/長方形 39">
            <a:extLst>
              <a:ext uri="{FF2B5EF4-FFF2-40B4-BE49-F238E27FC236}">
                <a16:creationId xmlns:a16="http://schemas.microsoft.com/office/drawing/2014/main" id="{10EDD128-B1E8-909D-8526-CD9FD29959B6}"/>
              </a:ext>
            </a:extLst>
          </p:cNvPr>
          <p:cNvSpPr/>
          <p:nvPr/>
        </p:nvSpPr>
        <p:spPr>
          <a:xfrm>
            <a:off x="406400" y="1528358"/>
            <a:ext cx="6117062" cy="765303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b="1" dirty="0">
              <a:solidFill>
                <a:schemeClr val="tx1"/>
              </a:solidFill>
            </a:endParaRPr>
          </a:p>
        </p:txBody>
      </p:sp>
      <p:sp>
        <p:nvSpPr>
          <p:cNvPr id="22" name="テキスト ボックス 17">
            <a:extLst>
              <a:ext uri="{FF2B5EF4-FFF2-40B4-BE49-F238E27FC236}">
                <a16:creationId xmlns:a16="http://schemas.microsoft.com/office/drawing/2014/main" id="{154BD25E-C9F3-D0FE-1533-A7B7B2C113A7}"/>
              </a:ext>
            </a:extLst>
          </p:cNvPr>
          <p:cNvSpPr txBox="1"/>
          <p:nvPr/>
        </p:nvSpPr>
        <p:spPr>
          <a:xfrm>
            <a:off x="1018472" y="1682549"/>
            <a:ext cx="1036320" cy="261610"/>
          </a:xfrm>
          <a:prstGeom prst="rect">
            <a:avLst/>
          </a:prstGeom>
          <a:noFill/>
        </p:spPr>
        <p:txBody>
          <a:bodyPr wrap="square" rtlCol="0">
            <a:spAutoFit/>
          </a:bodyPr>
          <a:lstStyle/>
          <a:p>
            <a:pPr algn="ctr"/>
            <a:r>
              <a:rPr kumimoji="1" lang="en-US" altLang="ja-JP" sz="1100" b="1" dirty="0"/>
              <a:t>Main menu</a:t>
            </a:r>
          </a:p>
        </p:txBody>
      </p:sp>
      <p:pic>
        <p:nvPicPr>
          <p:cNvPr id="11" name="Picture 10">
            <a:extLst>
              <a:ext uri="{FF2B5EF4-FFF2-40B4-BE49-F238E27FC236}">
                <a16:creationId xmlns:a16="http://schemas.microsoft.com/office/drawing/2014/main" id="{327BC49D-0FC7-9683-BD11-3C90E74C10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3980" y="1969914"/>
            <a:ext cx="1485792" cy="1872029"/>
          </a:xfrm>
          <a:prstGeom prst="rect">
            <a:avLst/>
          </a:prstGeom>
          <a:ln>
            <a:solidFill>
              <a:schemeClr val="tx1"/>
            </a:solidFill>
          </a:ln>
        </p:spPr>
      </p:pic>
      <p:sp>
        <p:nvSpPr>
          <p:cNvPr id="12" name="テキスト ボックス 17">
            <a:extLst>
              <a:ext uri="{FF2B5EF4-FFF2-40B4-BE49-F238E27FC236}">
                <a16:creationId xmlns:a16="http://schemas.microsoft.com/office/drawing/2014/main" id="{D2DB84E4-E88C-F0E7-5CFE-AB3F2F96D726}"/>
              </a:ext>
            </a:extLst>
          </p:cNvPr>
          <p:cNvSpPr txBox="1"/>
          <p:nvPr/>
        </p:nvSpPr>
        <p:spPr>
          <a:xfrm>
            <a:off x="3038716" y="1682549"/>
            <a:ext cx="1036320" cy="261610"/>
          </a:xfrm>
          <a:prstGeom prst="rect">
            <a:avLst/>
          </a:prstGeom>
          <a:noFill/>
        </p:spPr>
        <p:txBody>
          <a:bodyPr wrap="square" rtlCol="0">
            <a:spAutoFit/>
          </a:bodyPr>
          <a:lstStyle/>
          <a:p>
            <a:pPr algn="ctr"/>
            <a:r>
              <a:rPr kumimoji="1" lang="en-US" altLang="ja-JP" sz="1100" b="1" dirty="0"/>
              <a:t>Cleaning</a:t>
            </a:r>
          </a:p>
        </p:txBody>
      </p:sp>
      <p:pic>
        <p:nvPicPr>
          <p:cNvPr id="16" name="Picture 15">
            <a:extLst>
              <a:ext uri="{FF2B5EF4-FFF2-40B4-BE49-F238E27FC236}">
                <a16:creationId xmlns:a16="http://schemas.microsoft.com/office/drawing/2014/main" id="{937F7F76-F92F-F4B5-1487-548060033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206" y="1969915"/>
            <a:ext cx="1548854" cy="1872029"/>
          </a:xfrm>
          <a:prstGeom prst="rect">
            <a:avLst/>
          </a:prstGeom>
          <a:ln>
            <a:solidFill>
              <a:schemeClr val="tx1"/>
            </a:solidFill>
          </a:ln>
        </p:spPr>
      </p:pic>
      <p:pic>
        <p:nvPicPr>
          <p:cNvPr id="39" name="Picture 38">
            <a:extLst>
              <a:ext uri="{FF2B5EF4-FFF2-40B4-BE49-F238E27FC236}">
                <a16:creationId xmlns:a16="http://schemas.microsoft.com/office/drawing/2014/main" id="{2A4C3AB7-EB10-6B1D-AD6B-AC7B10C03F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133" y="4643120"/>
            <a:ext cx="1565927" cy="2479040"/>
          </a:xfrm>
          <a:prstGeom prst="rect">
            <a:avLst/>
          </a:prstGeom>
          <a:ln>
            <a:solidFill>
              <a:schemeClr val="tx1"/>
            </a:solidFill>
          </a:ln>
        </p:spPr>
      </p:pic>
      <p:sp>
        <p:nvSpPr>
          <p:cNvPr id="41" name="テキスト ボックス 17">
            <a:extLst>
              <a:ext uri="{FF2B5EF4-FFF2-40B4-BE49-F238E27FC236}">
                <a16:creationId xmlns:a16="http://schemas.microsoft.com/office/drawing/2014/main" id="{471AF95E-5E82-0CBC-13F5-6FFA8CA0850A}"/>
              </a:ext>
            </a:extLst>
          </p:cNvPr>
          <p:cNvSpPr txBox="1"/>
          <p:nvPr/>
        </p:nvSpPr>
        <p:spPr>
          <a:xfrm>
            <a:off x="880857" y="4381510"/>
            <a:ext cx="1311551" cy="261610"/>
          </a:xfrm>
          <a:prstGeom prst="rect">
            <a:avLst/>
          </a:prstGeom>
          <a:noFill/>
        </p:spPr>
        <p:txBody>
          <a:bodyPr wrap="square" rtlCol="0">
            <a:spAutoFit/>
          </a:bodyPr>
          <a:lstStyle/>
          <a:p>
            <a:pPr algn="ctr"/>
            <a:r>
              <a:rPr kumimoji="1" lang="en-US" altLang="ja-JP" sz="1100" b="1" dirty="0"/>
              <a:t>Taping Label</a:t>
            </a:r>
          </a:p>
        </p:txBody>
      </p:sp>
      <p:sp>
        <p:nvSpPr>
          <p:cNvPr id="42" name="テキスト ボックス 17">
            <a:extLst>
              <a:ext uri="{FF2B5EF4-FFF2-40B4-BE49-F238E27FC236}">
                <a16:creationId xmlns:a16="http://schemas.microsoft.com/office/drawing/2014/main" id="{0C254708-A82A-C4AF-5528-7EFE2D1AB6B9}"/>
              </a:ext>
            </a:extLst>
          </p:cNvPr>
          <p:cNvSpPr txBox="1"/>
          <p:nvPr/>
        </p:nvSpPr>
        <p:spPr>
          <a:xfrm>
            <a:off x="4983266" y="1682549"/>
            <a:ext cx="1354772" cy="261610"/>
          </a:xfrm>
          <a:prstGeom prst="rect">
            <a:avLst/>
          </a:prstGeom>
          <a:noFill/>
        </p:spPr>
        <p:txBody>
          <a:bodyPr wrap="square" rtlCol="0">
            <a:spAutoFit/>
          </a:bodyPr>
          <a:lstStyle/>
          <a:p>
            <a:pPr algn="ctr"/>
            <a:r>
              <a:rPr kumimoji="1" lang="en-US" altLang="ja-JP" sz="1100" b="1" dirty="0"/>
              <a:t>Check LOTOUT</a:t>
            </a:r>
          </a:p>
        </p:txBody>
      </p:sp>
    </p:spTree>
    <p:extLst>
      <p:ext uri="{BB962C8B-B14F-4D97-AF65-F5344CB8AC3E}">
        <p14:creationId xmlns:p14="http://schemas.microsoft.com/office/powerpoint/2010/main" val="4174305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5AD4792-0BE5-482B-8DBB-C95C1477AACD}"/>
              </a:ext>
            </a:extLst>
          </p:cNvPr>
          <p:cNvSpPr>
            <a:spLocks noGrp="1"/>
          </p:cNvSpPr>
          <p:nvPr>
            <p:ph type="sldNum" sz="quarter" idx="12"/>
          </p:nvPr>
        </p:nvSpPr>
        <p:spPr/>
        <p:txBody>
          <a:bodyPr/>
          <a:lstStyle/>
          <a:p>
            <a:fld id="{FABEA90D-F275-432F-8053-456A4E092F4A}" type="slidenum">
              <a:rPr kumimoji="1" lang="ja-JP" altLang="en-US" smtClean="0"/>
              <a:t>9</a:t>
            </a:fld>
            <a:endParaRPr kumimoji="1" lang="ja-JP" altLang="en-US"/>
          </a:p>
        </p:txBody>
      </p:sp>
      <p:sp>
        <p:nvSpPr>
          <p:cNvPr id="17" name="正方形/長方形 16">
            <a:extLst>
              <a:ext uri="{FF2B5EF4-FFF2-40B4-BE49-F238E27FC236}">
                <a16:creationId xmlns:a16="http://schemas.microsoft.com/office/drawing/2014/main" id="{63762151-4328-4DD9-8D29-5A720332379A}"/>
              </a:ext>
            </a:extLst>
          </p:cNvPr>
          <p:cNvSpPr/>
          <p:nvPr/>
        </p:nvSpPr>
        <p:spPr>
          <a:xfrm>
            <a:off x="406400" y="479503"/>
            <a:ext cx="6117063" cy="345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b="1" dirty="0">
                <a:solidFill>
                  <a:schemeClr val="tx1"/>
                </a:solidFill>
              </a:rPr>
              <a:t>4. System functional specifications</a:t>
            </a:r>
          </a:p>
        </p:txBody>
      </p:sp>
      <p:sp>
        <p:nvSpPr>
          <p:cNvPr id="18" name="テキスト ボックス 17">
            <a:extLst>
              <a:ext uri="{FF2B5EF4-FFF2-40B4-BE49-F238E27FC236}">
                <a16:creationId xmlns:a16="http://schemas.microsoft.com/office/drawing/2014/main" id="{955B3EEA-D4AA-44A8-9AE7-AEB795E8A820}"/>
              </a:ext>
            </a:extLst>
          </p:cNvPr>
          <p:cNvSpPr txBox="1"/>
          <p:nvPr/>
        </p:nvSpPr>
        <p:spPr>
          <a:xfrm>
            <a:off x="406400" y="1025912"/>
            <a:ext cx="6117062" cy="261610"/>
          </a:xfrm>
          <a:prstGeom prst="rect">
            <a:avLst/>
          </a:prstGeom>
          <a:noFill/>
        </p:spPr>
        <p:txBody>
          <a:bodyPr wrap="square" rtlCol="0">
            <a:spAutoFit/>
          </a:bodyPr>
          <a:lstStyle/>
          <a:p>
            <a:r>
              <a:rPr kumimoji="1" lang="en-US" altLang="ja-JP" sz="1100" b="1" dirty="0"/>
              <a:t>4-1. Handy terminal screen image</a:t>
            </a:r>
          </a:p>
        </p:txBody>
      </p:sp>
      <p:sp>
        <p:nvSpPr>
          <p:cNvPr id="38" name="テキスト ボックス 37">
            <a:extLst>
              <a:ext uri="{FF2B5EF4-FFF2-40B4-BE49-F238E27FC236}">
                <a16:creationId xmlns:a16="http://schemas.microsoft.com/office/drawing/2014/main" id="{B4689520-7B62-46A7-AC05-C91832D1A65D}"/>
              </a:ext>
            </a:extLst>
          </p:cNvPr>
          <p:cNvSpPr txBox="1"/>
          <p:nvPr/>
        </p:nvSpPr>
        <p:spPr>
          <a:xfrm>
            <a:off x="334539" y="1266748"/>
            <a:ext cx="6117061" cy="261610"/>
          </a:xfrm>
          <a:prstGeom prst="rect">
            <a:avLst/>
          </a:prstGeom>
          <a:noFill/>
        </p:spPr>
        <p:txBody>
          <a:bodyPr wrap="square" rtlCol="0">
            <a:spAutoFit/>
          </a:bodyPr>
          <a:lstStyle/>
          <a:p>
            <a:pPr algn="ctr"/>
            <a:r>
              <a:rPr kumimoji="1" lang="en-US" altLang="ja-JP" sz="1100" dirty="0"/>
              <a:t>Handy terminal function / screen image</a:t>
            </a:r>
            <a:endParaRPr kumimoji="1" lang="ja-JP" altLang="en-US" sz="1100" dirty="0">
              <a:solidFill>
                <a:srgbClr val="FF0000"/>
              </a:solidFill>
            </a:endParaRPr>
          </a:p>
        </p:txBody>
      </p:sp>
      <p:sp>
        <p:nvSpPr>
          <p:cNvPr id="40" name="正方形/長方形 39">
            <a:extLst>
              <a:ext uri="{FF2B5EF4-FFF2-40B4-BE49-F238E27FC236}">
                <a16:creationId xmlns:a16="http://schemas.microsoft.com/office/drawing/2014/main" id="{4D3446FF-91A2-4882-ADFB-35C92745D8C9}"/>
              </a:ext>
            </a:extLst>
          </p:cNvPr>
          <p:cNvSpPr/>
          <p:nvPr/>
        </p:nvSpPr>
        <p:spPr>
          <a:xfrm>
            <a:off x="406400" y="1528358"/>
            <a:ext cx="6117062" cy="765303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b="1" dirty="0">
              <a:solidFill>
                <a:schemeClr val="tx1"/>
              </a:solidFill>
            </a:endParaRPr>
          </a:p>
        </p:txBody>
      </p:sp>
      <p:sp>
        <p:nvSpPr>
          <p:cNvPr id="43" name="テキスト ボックス 17">
            <a:extLst>
              <a:ext uri="{FF2B5EF4-FFF2-40B4-BE49-F238E27FC236}">
                <a16:creationId xmlns:a16="http://schemas.microsoft.com/office/drawing/2014/main" id="{24F84E72-CB05-5BB9-5E31-647999C74147}"/>
              </a:ext>
            </a:extLst>
          </p:cNvPr>
          <p:cNvSpPr txBox="1"/>
          <p:nvPr/>
        </p:nvSpPr>
        <p:spPr>
          <a:xfrm>
            <a:off x="406399" y="1570003"/>
            <a:ext cx="6107838" cy="261610"/>
          </a:xfrm>
          <a:prstGeom prst="rect">
            <a:avLst/>
          </a:prstGeom>
          <a:noFill/>
        </p:spPr>
        <p:txBody>
          <a:bodyPr wrap="square" rtlCol="0">
            <a:spAutoFit/>
          </a:bodyPr>
          <a:lstStyle/>
          <a:p>
            <a:r>
              <a:rPr kumimoji="1" lang="en-US" altLang="ja-JP" sz="1100" b="1" dirty="0"/>
              <a:t>4-1.1</a:t>
            </a:r>
            <a:r>
              <a:rPr kumimoji="1" lang="th-TH" altLang="ja-JP" sz="1100" b="1" dirty="0"/>
              <a:t> </a:t>
            </a:r>
            <a:r>
              <a:rPr kumimoji="1" lang="en-US" altLang="ja-JP" sz="1100" b="1" dirty="0"/>
              <a:t>Cleaning Heater Box</a:t>
            </a:r>
          </a:p>
        </p:txBody>
      </p:sp>
      <p:pic>
        <p:nvPicPr>
          <p:cNvPr id="45" name="Picture 44">
            <a:extLst>
              <a:ext uri="{FF2B5EF4-FFF2-40B4-BE49-F238E27FC236}">
                <a16:creationId xmlns:a16="http://schemas.microsoft.com/office/drawing/2014/main" id="{A9F211FC-A836-A570-BFC5-956F52E8ED5B}"/>
              </a:ext>
            </a:extLst>
          </p:cNvPr>
          <p:cNvPicPr>
            <a:picLocks noChangeAspect="1"/>
          </p:cNvPicPr>
          <p:nvPr/>
        </p:nvPicPr>
        <p:blipFill>
          <a:blip r:embed="rId2"/>
          <a:stretch>
            <a:fillRect/>
          </a:stretch>
        </p:blipFill>
        <p:spPr>
          <a:xfrm>
            <a:off x="3553151" y="2004748"/>
            <a:ext cx="1528443" cy="1812869"/>
          </a:xfrm>
          <a:prstGeom prst="rect">
            <a:avLst/>
          </a:prstGeom>
          <a:ln>
            <a:solidFill>
              <a:schemeClr val="tx1"/>
            </a:solidFill>
          </a:ln>
        </p:spPr>
      </p:pic>
      <p:pic>
        <p:nvPicPr>
          <p:cNvPr id="47" name="Picture 46">
            <a:extLst>
              <a:ext uri="{FF2B5EF4-FFF2-40B4-BE49-F238E27FC236}">
                <a16:creationId xmlns:a16="http://schemas.microsoft.com/office/drawing/2014/main" id="{CB4C0993-CD7B-F471-6AC9-73BD9ED55041}"/>
              </a:ext>
            </a:extLst>
          </p:cNvPr>
          <p:cNvPicPr>
            <a:picLocks noChangeAspect="1"/>
          </p:cNvPicPr>
          <p:nvPr/>
        </p:nvPicPr>
        <p:blipFill>
          <a:blip r:embed="rId3"/>
          <a:stretch>
            <a:fillRect/>
          </a:stretch>
        </p:blipFill>
        <p:spPr>
          <a:xfrm>
            <a:off x="703817" y="4472229"/>
            <a:ext cx="1685156" cy="1872029"/>
          </a:xfrm>
          <a:prstGeom prst="rect">
            <a:avLst/>
          </a:prstGeom>
          <a:ln>
            <a:solidFill>
              <a:schemeClr val="tx1"/>
            </a:solidFill>
          </a:ln>
        </p:spPr>
      </p:pic>
      <p:cxnSp>
        <p:nvCxnSpPr>
          <p:cNvPr id="48" name="Straight Arrow Connector 47">
            <a:extLst>
              <a:ext uri="{FF2B5EF4-FFF2-40B4-BE49-F238E27FC236}">
                <a16:creationId xmlns:a16="http://schemas.microsoft.com/office/drawing/2014/main" id="{1216E4C6-AD0E-74E6-1BA5-109CFA5EFF06}"/>
              </a:ext>
            </a:extLst>
          </p:cNvPr>
          <p:cNvCxnSpPr>
            <a:cxnSpLocks/>
          </p:cNvCxnSpPr>
          <p:nvPr/>
        </p:nvCxnSpPr>
        <p:spPr>
          <a:xfrm>
            <a:off x="2493069" y="2954724"/>
            <a:ext cx="900000"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49" name="テキスト ボックス 14">
            <a:extLst>
              <a:ext uri="{FF2B5EF4-FFF2-40B4-BE49-F238E27FC236}">
                <a16:creationId xmlns:a16="http://schemas.microsoft.com/office/drawing/2014/main" id="{BD04CBAA-D638-AC98-9E40-670A14094CD3}"/>
              </a:ext>
            </a:extLst>
          </p:cNvPr>
          <p:cNvSpPr txBox="1"/>
          <p:nvPr/>
        </p:nvSpPr>
        <p:spPr>
          <a:xfrm>
            <a:off x="2543179" y="5552919"/>
            <a:ext cx="1913038" cy="646331"/>
          </a:xfrm>
          <a:prstGeom prst="rect">
            <a:avLst/>
          </a:prstGeom>
          <a:noFill/>
          <a:ln>
            <a:solidFill>
              <a:schemeClr val="tx1">
                <a:lumMod val="50000"/>
              </a:schemeClr>
            </a:solidFill>
          </a:ln>
        </p:spPr>
        <p:txBody>
          <a:bodyPr wrap="square" rtlCol="0">
            <a:spAutoFit/>
          </a:bodyPr>
          <a:lstStyle/>
          <a:p>
            <a:pPr algn="ctr"/>
            <a:r>
              <a:rPr kumimoji="1" lang="en-US" altLang="ja-JP" sz="900" b="1" dirty="0">
                <a:solidFill>
                  <a:schemeClr val="tx1">
                    <a:lumMod val="50000"/>
                  </a:schemeClr>
                </a:solidFill>
              </a:rPr>
              <a:t>Step scan </a:t>
            </a:r>
          </a:p>
          <a:p>
            <a:r>
              <a:rPr kumimoji="1" lang="en-US" altLang="ja-JP" sz="900" dirty="0">
                <a:solidFill>
                  <a:schemeClr val="tx1">
                    <a:lumMod val="50000"/>
                  </a:schemeClr>
                </a:solidFill>
              </a:rPr>
              <a:t>1.Scan QR code machine.</a:t>
            </a:r>
          </a:p>
          <a:p>
            <a:r>
              <a:rPr kumimoji="1" lang="en-US" altLang="ja-JP" sz="900" dirty="0"/>
              <a:t>2.</a:t>
            </a:r>
            <a:r>
              <a:rPr kumimoji="1" lang="en-US" altLang="ja-JP" sz="900" dirty="0">
                <a:solidFill>
                  <a:schemeClr val="tx1">
                    <a:lumMod val="50000"/>
                  </a:schemeClr>
                </a:solidFill>
              </a:rPr>
              <a:t>Scan QR code User ID.</a:t>
            </a:r>
            <a:endParaRPr kumimoji="1" lang="th-TH" altLang="ja-JP" sz="900" dirty="0"/>
          </a:p>
          <a:p>
            <a:r>
              <a:rPr kumimoji="1" lang="th-TH" altLang="ja-JP" sz="900" dirty="0"/>
              <a:t>3.</a:t>
            </a:r>
            <a:r>
              <a:rPr kumimoji="1" lang="en-US" altLang="ja-JP" sz="900" dirty="0"/>
              <a:t>Enter button “</a:t>
            </a:r>
            <a:r>
              <a:rPr kumimoji="1" lang="th-TH" altLang="ja-JP" sz="900" dirty="0"/>
              <a:t>บันทึก</a:t>
            </a:r>
            <a:r>
              <a:rPr kumimoji="1" lang="th-TH" altLang="ja-JP" sz="900" dirty="0" err="1"/>
              <a:t>การทำ</a:t>
            </a:r>
            <a:r>
              <a:rPr kumimoji="1" lang="th-TH" altLang="ja-JP" sz="900" dirty="0"/>
              <a:t>ความสะอาด</a:t>
            </a:r>
            <a:r>
              <a:rPr kumimoji="1" lang="en-US" altLang="ja-JP" sz="900" dirty="0"/>
              <a:t>”</a:t>
            </a:r>
            <a:endParaRPr kumimoji="1" lang="th-TH" altLang="ja-JP" sz="900" dirty="0"/>
          </a:p>
        </p:txBody>
      </p:sp>
      <p:pic>
        <p:nvPicPr>
          <p:cNvPr id="50" name="Picture 49">
            <a:extLst>
              <a:ext uri="{FF2B5EF4-FFF2-40B4-BE49-F238E27FC236}">
                <a16:creationId xmlns:a16="http://schemas.microsoft.com/office/drawing/2014/main" id="{661712B3-082C-8414-3D67-BAB750F9DD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817" y="2018709"/>
            <a:ext cx="1548854" cy="1872029"/>
          </a:xfrm>
          <a:prstGeom prst="rect">
            <a:avLst/>
          </a:prstGeom>
          <a:ln>
            <a:solidFill>
              <a:schemeClr val="tx1"/>
            </a:solidFill>
          </a:ln>
        </p:spPr>
      </p:pic>
      <p:sp>
        <p:nvSpPr>
          <p:cNvPr id="51" name="Rectangle 50">
            <a:extLst>
              <a:ext uri="{FF2B5EF4-FFF2-40B4-BE49-F238E27FC236}">
                <a16:creationId xmlns:a16="http://schemas.microsoft.com/office/drawing/2014/main" id="{D3F3C536-15D3-8486-25AB-C5AA92C52325}"/>
              </a:ext>
            </a:extLst>
          </p:cNvPr>
          <p:cNvSpPr/>
          <p:nvPr/>
        </p:nvSpPr>
        <p:spPr>
          <a:xfrm>
            <a:off x="731519" y="2803389"/>
            <a:ext cx="736601" cy="261610"/>
          </a:xfrm>
          <a:prstGeom prst="rect">
            <a:avLst/>
          </a:prstGeom>
          <a:noFill/>
          <a:ln w="19050">
            <a:solidFill>
              <a:srgbClr val="FF0000"/>
            </a:solidFill>
            <a:prstDash val="sysDash"/>
          </a:ln>
        </p:spPr>
        <p:txBody>
          <a:bodyPr lIns="45719" rIns="45719" rtlCol="0" anchor="ctr"/>
          <a:lstStyle/>
          <a:p>
            <a:pPr algn="l"/>
            <a:endParaRPr kumimoji="1" lang="en-US" sz="1400" dirty="0"/>
          </a:p>
        </p:txBody>
      </p:sp>
      <p:sp>
        <p:nvSpPr>
          <p:cNvPr id="52" name="Speech Bubble: Rectangle 51">
            <a:extLst>
              <a:ext uri="{FF2B5EF4-FFF2-40B4-BE49-F238E27FC236}">
                <a16:creationId xmlns:a16="http://schemas.microsoft.com/office/drawing/2014/main" id="{6BA6EC21-2676-B42B-DC21-A174F0D7FC34}"/>
              </a:ext>
            </a:extLst>
          </p:cNvPr>
          <p:cNvSpPr/>
          <p:nvPr/>
        </p:nvSpPr>
        <p:spPr>
          <a:xfrm>
            <a:off x="2823269" y="4686366"/>
            <a:ext cx="812477" cy="212988"/>
          </a:xfrm>
          <a:prstGeom prst="wedgeRectCallout">
            <a:avLst>
              <a:gd name="adj1" fmla="val -108271"/>
              <a:gd name="adj2" fmla="val 109707"/>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sz="800" b="1" dirty="0">
              <a:solidFill>
                <a:schemeClr val="tx1"/>
              </a:solidFill>
            </a:endParaRPr>
          </a:p>
        </p:txBody>
      </p:sp>
      <p:sp>
        <p:nvSpPr>
          <p:cNvPr id="53" name="Rectangle 52">
            <a:extLst>
              <a:ext uri="{FF2B5EF4-FFF2-40B4-BE49-F238E27FC236}">
                <a16:creationId xmlns:a16="http://schemas.microsoft.com/office/drawing/2014/main" id="{6387BFE8-6494-ECB4-3906-8C7A7027A1A7}"/>
              </a:ext>
            </a:extLst>
          </p:cNvPr>
          <p:cNvSpPr/>
          <p:nvPr/>
        </p:nvSpPr>
        <p:spPr>
          <a:xfrm>
            <a:off x="1178094" y="4890530"/>
            <a:ext cx="1210879" cy="415529"/>
          </a:xfrm>
          <a:prstGeom prst="rect">
            <a:avLst/>
          </a:prstGeom>
          <a:noFill/>
          <a:ln w="19050">
            <a:solidFill>
              <a:srgbClr val="FF0000"/>
            </a:solidFill>
            <a:prstDash val="sysDash"/>
          </a:ln>
        </p:spPr>
        <p:txBody>
          <a:bodyPr lIns="45719" rIns="45719" rtlCol="0" anchor="ctr"/>
          <a:lstStyle/>
          <a:p>
            <a:pPr algn="l"/>
            <a:endParaRPr kumimoji="1" lang="en-US" sz="1400" dirty="0"/>
          </a:p>
        </p:txBody>
      </p:sp>
      <p:sp>
        <p:nvSpPr>
          <p:cNvPr id="55" name="TextBox 54">
            <a:extLst>
              <a:ext uri="{FF2B5EF4-FFF2-40B4-BE49-F238E27FC236}">
                <a16:creationId xmlns:a16="http://schemas.microsoft.com/office/drawing/2014/main" id="{21D6809B-9E32-9F48-7ABE-DC55EE700004}"/>
              </a:ext>
            </a:extLst>
          </p:cNvPr>
          <p:cNvSpPr txBox="1"/>
          <p:nvPr/>
        </p:nvSpPr>
        <p:spPr>
          <a:xfrm>
            <a:off x="2772146" y="4673425"/>
            <a:ext cx="1012454" cy="230832"/>
          </a:xfrm>
          <a:prstGeom prst="rect">
            <a:avLst/>
          </a:prstGeom>
          <a:noFill/>
        </p:spPr>
        <p:txBody>
          <a:bodyPr wrap="square">
            <a:spAutoFit/>
          </a:bodyPr>
          <a:lstStyle/>
          <a:p>
            <a:r>
              <a:rPr lang="en-US" sz="900" dirty="0"/>
              <a:t>Scan QR</a:t>
            </a:r>
            <a:r>
              <a:rPr lang="th-TH" sz="900" dirty="0"/>
              <a:t> </a:t>
            </a:r>
            <a:r>
              <a:rPr lang="en-US" sz="900" dirty="0"/>
              <a:t>code</a:t>
            </a:r>
          </a:p>
        </p:txBody>
      </p:sp>
      <p:sp>
        <p:nvSpPr>
          <p:cNvPr id="56" name="Rectangle 55">
            <a:extLst>
              <a:ext uri="{FF2B5EF4-FFF2-40B4-BE49-F238E27FC236}">
                <a16:creationId xmlns:a16="http://schemas.microsoft.com/office/drawing/2014/main" id="{9369408F-D59D-CB24-9FFF-E51C15B71535}"/>
              </a:ext>
            </a:extLst>
          </p:cNvPr>
          <p:cNvSpPr/>
          <p:nvPr/>
        </p:nvSpPr>
        <p:spPr>
          <a:xfrm>
            <a:off x="904241" y="5532121"/>
            <a:ext cx="1285240" cy="538480"/>
          </a:xfrm>
          <a:prstGeom prst="rect">
            <a:avLst/>
          </a:prstGeom>
          <a:noFill/>
          <a:ln w="19050">
            <a:solidFill>
              <a:srgbClr val="FF0000"/>
            </a:solidFill>
            <a:prstDash val="sysDash"/>
          </a:ln>
        </p:spPr>
        <p:txBody>
          <a:bodyPr lIns="45719" rIns="45719" rtlCol="0" anchor="ctr"/>
          <a:lstStyle/>
          <a:p>
            <a:pPr algn="l"/>
            <a:endParaRPr kumimoji="1" lang="en-US" sz="1400" dirty="0"/>
          </a:p>
        </p:txBody>
      </p:sp>
    </p:spTree>
    <p:extLst>
      <p:ext uri="{BB962C8B-B14F-4D97-AF65-F5344CB8AC3E}">
        <p14:creationId xmlns:p14="http://schemas.microsoft.com/office/powerpoint/2010/main" val="196873073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マニュアル用">
      <a:majorFont>
        <a:latin typeface="Arial"/>
        <a:ea typeface="メイリオ"/>
        <a:cs typeface=""/>
      </a:majorFont>
      <a:minorFont>
        <a:latin typeface="Arial"/>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
          <a:solidFill>
            <a:schemeClr val="tx1"/>
          </a:solidFill>
        </a:ln>
      </a:spPr>
      <a:bodyPr rtlCol="0" anchor="ctr"/>
      <a:lstStyle>
        <a:defPPr algn="ctr">
          <a:defRPr kumimoji="1" sz="8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prstDash val="dash"/>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11149</TotalTime>
  <Words>543</Words>
  <Application>Microsoft Office PowerPoint</Application>
  <PresentationFormat>A4 Paper (210x297 mm)</PresentationFormat>
  <Paragraphs>114</Paragraphs>
  <Slides>13</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7" baseType="lpstr">
      <vt:lpstr>游ゴシック</vt:lpstr>
      <vt:lpstr>Arial</vt:lpstr>
      <vt:lpstr>Office テーマ</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Nozaki Ryo</dc:creator>
  <cp:lastModifiedBy>SORAYA NORASING</cp:lastModifiedBy>
  <cp:revision>283</cp:revision>
  <cp:lastPrinted>2021-04-06T00:34:24Z</cp:lastPrinted>
  <dcterms:created xsi:type="dcterms:W3CDTF">2021-03-06T04:05:57Z</dcterms:created>
  <dcterms:modified xsi:type="dcterms:W3CDTF">2025-01-09T06:51:51Z</dcterms:modified>
</cp:coreProperties>
</file>